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40D1F"/>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CFA5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789920" cy="411480"/>
          </a:xfrm>
          <a:prstGeom prst="rect">
            <a:avLst/>
          </a:prstGeom>
          <a:noFill/>
        </p:spPr>
        <p:txBody>
          <a:bodyPr wrap="none">
            <a:spAutoFit/>
          </a:bodyPr>
          <a:lstStyle/>
          <a:p>
            <a:pPr>
              <a:defRPr sz="1200" b="1">
                <a:solidFill>
                  <a:srgbClr val="CFA559"/>
                </a:solidFill>
                <a:latin typeface="Aptos"/>
              </a:defRPr>
            </a:pPr>
            <a:r>
              <a:t>RADIO KEROKRALL   /   RAFAEL TORAL   /   01</a:t>
            </a:r>
          </a:p>
        </p:txBody>
      </p:sp>
      <p:sp>
        <p:nvSpPr>
          <p:cNvPr id="4" name="TextBox 3"/>
          <p:cNvSpPr txBox="1"/>
          <p:nvPr/>
        </p:nvSpPr>
        <p:spPr>
          <a:xfrm>
            <a:off x="731520" y="1097280"/>
            <a:ext cx="10744200" cy="1097280"/>
          </a:xfrm>
          <a:prstGeom prst="rect">
            <a:avLst/>
          </a:prstGeom>
          <a:noFill/>
        </p:spPr>
        <p:txBody>
          <a:bodyPr wrap="square">
            <a:spAutoFit/>
          </a:bodyPr>
          <a:lstStyle/>
          <a:p>
            <a:pPr>
              <a:defRPr sz="3100" b="1">
                <a:solidFill>
                  <a:srgbClr val="F7F2E8"/>
                </a:solidFill>
                <a:latin typeface="Aptos Display"/>
              </a:defRPr>
            </a:pPr>
            <a:r>
              <a:t>FROM GUITAR TO THE SPACE OF SOUND</a:t>
            </a:r>
          </a:p>
        </p:txBody>
      </p:sp>
      <p:sp>
        <p:nvSpPr>
          <p:cNvPr id="5" name="TextBox 4"/>
          <p:cNvSpPr txBox="1"/>
          <p:nvPr/>
        </p:nvSpPr>
        <p:spPr>
          <a:xfrm>
            <a:off x="731520" y="2514600"/>
            <a:ext cx="10424160" cy="2194560"/>
          </a:xfrm>
          <a:prstGeom prst="rect">
            <a:avLst/>
          </a:prstGeom>
          <a:noFill/>
        </p:spPr>
        <p:txBody>
          <a:bodyPr wrap="square">
            <a:spAutoFit/>
          </a:bodyPr>
          <a:lstStyle/>
          <a:p>
            <a:pPr>
              <a:defRPr sz="2100">
                <a:solidFill>
                  <a:srgbClr val="DCE2EB"/>
                </a:solidFill>
                <a:latin typeface="Aptos"/>
              </a:defRPr>
            </a:pPr>
            <a:r>
              <a:t>Rafael Toral · Radio Kerokrall editorial profile</a:t>
            </a:r>
          </a:p>
        </p:txBody>
      </p:sp>
      <p:sp>
        <p:nvSpPr>
          <p:cNvPr id="6" name="TextBox 5"/>
          <p:cNvSpPr txBox="1"/>
          <p:nvPr/>
        </p:nvSpPr>
        <p:spPr>
          <a:xfrm>
            <a:off x="731520" y="4983480"/>
            <a:ext cx="10424160" cy="1188720"/>
          </a:xfrm>
          <a:prstGeom prst="rect">
            <a:avLst/>
          </a:prstGeom>
          <a:noFill/>
        </p:spPr>
        <p:txBody>
          <a:bodyPr wrap="square">
            <a:spAutoFit/>
          </a:bodyPr>
          <a:lstStyle/>
          <a:p>
            <a:pPr>
              <a:defRPr sz="1700">
                <a:solidFill>
                  <a:srgbClr val="CFA559"/>
                </a:solidFill>
                <a:latin typeface="Aptos"/>
              </a:defRPr>
            </a:pPr>
            <a:r>
              <a:t>Lisbon, 1967 · Electric guitar · Electronics · Improvisation</a:t>
            </a:r>
          </a:p>
        </p:txBody>
      </p:sp>
      <p:sp>
        <p:nvSpPr>
          <p:cNvPr id="7" name="TextBox 6"/>
          <p:cNvSpPr txBox="1"/>
          <p:nvPr/>
        </p:nvSpPr>
        <p:spPr>
          <a:xfrm>
            <a:off x="731520" y="6446520"/>
            <a:ext cx="10424160" cy="228600"/>
          </a:xfrm>
          <a:prstGeom prst="rect">
            <a:avLst/>
          </a:prstGeom>
          <a:noFill/>
        </p:spPr>
        <p:txBody>
          <a:bodyPr wrap="none">
            <a:spAutoFit/>
          </a:bodyPr>
          <a:lstStyle/>
          <a:p>
            <a:pPr>
              <a:defRPr sz="900">
                <a:solidFill>
                  <a:srgbClr val="8797AC"/>
                </a:solidFill>
                <a:latin typeface="Aptos"/>
              </a:defRPr>
            </a:pPr>
            <a:r>
              <a:t>RADIOKEROKRALL.COM  ·  ENGLISH EDITION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40D1F"/>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CFA5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789920" cy="411480"/>
          </a:xfrm>
          <a:prstGeom prst="rect">
            <a:avLst/>
          </a:prstGeom>
          <a:noFill/>
        </p:spPr>
        <p:txBody>
          <a:bodyPr wrap="none">
            <a:spAutoFit/>
          </a:bodyPr>
          <a:lstStyle/>
          <a:p>
            <a:pPr>
              <a:defRPr sz="1200" b="1">
                <a:solidFill>
                  <a:srgbClr val="CFA559"/>
                </a:solidFill>
                <a:latin typeface="Aptos"/>
              </a:defRPr>
            </a:pPr>
            <a:r>
              <a:t>RADIO KEROKRALL   /   RAFAEL TORAL   /   02</a:t>
            </a:r>
          </a:p>
        </p:txBody>
      </p:sp>
      <p:sp>
        <p:nvSpPr>
          <p:cNvPr id="4" name="TextBox 3"/>
          <p:cNvSpPr txBox="1"/>
          <p:nvPr/>
        </p:nvSpPr>
        <p:spPr>
          <a:xfrm>
            <a:off x="731520" y="1097280"/>
            <a:ext cx="10744200" cy="1097280"/>
          </a:xfrm>
          <a:prstGeom prst="rect">
            <a:avLst/>
          </a:prstGeom>
          <a:noFill/>
        </p:spPr>
        <p:txBody>
          <a:bodyPr wrap="square">
            <a:spAutoFit/>
          </a:bodyPr>
          <a:lstStyle/>
          <a:p>
            <a:pPr>
              <a:defRPr sz="3100" b="1">
                <a:solidFill>
                  <a:srgbClr val="F7F2E8"/>
                </a:solidFill>
                <a:latin typeface="Aptos Display"/>
              </a:defRPr>
            </a:pPr>
            <a:r>
              <a:t>EARLY EXPLORATIONS</a:t>
            </a:r>
          </a:p>
        </p:txBody>
      </p:sp>
      <p:sp>
        <p:nvSpPr>
          <p:cNvPr id="5" name="TextBox 4"/>
          <p:cNvSpPr txBox="1"/>
          <p:nvPr/>
        </p:nvSpPr>
        <p:spPr>
          <a:xfrm>
            <a:off x="731520" y="2514600"/>
            <a:ext cx="10424160" cy="2194560"/>
          </a:xfrm>
          <a:prstGeom prst="rect">
            <a:avLst/>
          </a:prstGeom>
          <a:noFill/>
        </p:spPr>
        <p:txBody>
          <a:bodyPr wrap="square">
            <a:spAutoFit/>
          </a:bodyPr>
          <a:lstStyle/>
          <a:p>
            <a:pPr>
              <a:defRPr sz="2100">
                <a:solidFill>
                  <a:srgbClr val="DCE2EB"/>
                </a:solidFill>
                <a:latin typeface="Aptos"/>
              </a:defRPr>
            </a:pPr>
            <a:r>
              <a:t>The first phase of Toral’s artistic path runs from 1994 to 2003. He develops a language for electric guitar and electronics, shaped by resonance and long tones. Albums from this period include Sound Mind Sound Body, Wave Field and the important Violence of Discovery and Calm of Acceptance. During an earlier period of his life he practised Zen and martial arts; these are not current practices.</a:t>
            </a:r>
          </a:p>
        </p:txBody>
      </p:sp>
      <p:sp>
        <p:nvSpPr>
          <p:cNvPr id="6" name="TextBox 5"/>
          <p:cNvSpPr txBox="1"/>
          <p:nvPr/>
        </p:nvSpPr>
        <p:spPr>
          <a:xfrm>
            <a:off x="731520" y="4983480"/>
            <a:ext cx="10424160" cy="1188720"/>
          </a:xfrm>
          <a:prstGeom prst="rect">
            <a:avLst/>
          </a:prstGeom>
          <a:noFill/>
        </p:spPr>
        <p:txBody>
          <a:bodyPr wrap="square">
            <a:spAutoFit/>
          </a:bodyPr>
          <a:lstStyle/>
          <a:p>
            <a:pPr>
              <a:defRPr sz="1700">
                <a:solidFill>
                  <a:srgbClr val="CFA559"/>
                </a:solidFill>
                <a:latin typeface="Aptos"/>
              </a:defRPr>
            </a:pPr>
            <a:r>
              <a:t>Sound Mind Sound Body (1994)</a:t>
            </a:r>
          </a:p>
          <a:p>
            <a:r>
              <a:t>Wave Field (1995) · Violence of Discovery and Calm of Acceptance</a:t>
            </a:r>
          </a:p>
        </p:txBody>
      </p:sp>
      <p:sp>
        <p:nvSpPr>
          <p:cNvPr id="7" name="TextBox 6"/>
          <p:cNvSpPr txBox="1"/>
          <p:nvPr/>
        </p:nvSpPr>
        <p:spPr>
          <a:xfrm>
            <a:off x="731520" y="6446520"/>
            <a:ext cx="10424160" cy="228600"/>
          </a:xfrm>
          <a:prstGeom prst="rect">
            <a:avLst/>
          </a:prstGeom>
          <a:noFill/>
        </p:spPr>
        <p:txBody>
          <a:bodyPr wrap="none">
            <a:spAutoFit/>
          </a:bodyPr>
          <a:lstStyle/>
          <a:p>
            <a:pPr>
              <a:defRPr sz="900">
                <a:solidFill>
                  <a:srgbClr val="8797AC"/>
                </a:solidFill>
                <a:latin typeface="Aptos"/>
              </a:defRPr>
            </a:pPr>
            <a:r>
              <a:t>RADIOKEROKRALL.COM  ·  ENGLISH EDITION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40D1F"/>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CFA5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789920" cy="411480"/>
          </a:xfrm>
          <a:prstGeom prst="rect">
            <a:avLst/>
          </a:prstGeom>
          <a:noFill/>
        </p:spPr>
        <p:txBody>
          <a:bodyPr wrap="none">
            <a:spAutoFit/>
          </a:bodyPr>
          <a:lstStyle/>
          <a:p>
            <a:pPr>
              <a:defRPr sz="1200" b="1">
                <a:solidFill>
                  <a:srgbClr val="CFA559"/>
                </a:solidFill>
                <a:latin typeface="Aptos"/>
              </a:defRPr>
            </a:pPr>
            <a:r>
              <a:t>RADIO KEROKRALL   /   RAFAEL TORAL   /   03</a:t>
            </a:r>
          </a:p>
        </p:txBody>
      </p:sp>
      <p:sp>
        <p:nvSpPr>
          <p:cNvPr id="4" name="TextBox 3"/>
          <p:cNvSpPr txBox="1"/>
          <p:nvPr/>
        </p:nvSpPr>
        <p:spPr>
          <a:xfrm>
            <a:off x="731520" y="1097280"/>
            <a:ext cx="10744200" cy="1097280"/>
          </a:xfrm>
          <a:prstGeom prst="rect">
            <a:avLst/>
          </a:prstGeom>
          <a:noFill/>
        </p:spPr>
        <p:txBody>
          <a:bodyPr wrap="square">
            <a:spAutoFit/>
          </a:bodyPr>
          <a:lstStyle/>
          <a:p>
            <a:pPr>
              <a:defRPr sz="3100" b="1">
                <a:solidFill>
                  <a:srgbClr val="F7F2E8"/>
                </a:solidFill>
                <a:latin typeface="Aptos Display"/>
              </a:defRPr>
            </a:pPr>
            <a:r>
              <a:t>SPACE PROGRAM · 2004–2017</a:t>
            </a:r>
          </a:p>
        </p:txBody>
      </p:sp>
      <p:sp>
        <p:nvSpPr>
          <p:cNvPr id="5" name="TextBox 4"/>
          <p:cNvSpPr txBox="1"/>
          <p:nvPr/>
        </p:nvSpPr>
        <p:spPr>
          <a:xfrm>
            <a:off x="731520" y="2514600"/>
            <a:ext cx="10424160" cy="2194560"/>
          </a:xfrm>
          <a:prstGeom prst="rect">
            <a:avLst/>
          </a:prstGeom>
          <a:noFill/>
        </p:spPr>
        <p:txBody>
          <a:bodyPr wrap="square">
            <a:spAutoFit/>
          </a:bodyPr>
          <a:lstStyle/>
          <a:p>
            <a:pPr>
              <a:defRPr sz="2100">
                <a:solidFill>
                  <a:srgbClr val="DCE2EB"/>
                </a:solidFill>
                <a:latin typeface="Aptos"/>
              </a:defRPr>
            </a:pPr>
            <a:r>
              <a:t>A long-term project for performing music with self-built electronic instruments and a post-free-jazz mindset. The performer’s physical gesture guides decisions and musical flow; sound and silence are articulated as parts of the form.</a:t>
            </a:r>
          </a:p>
        </p:txBody>
      </p:sp>
      <p:sp>
        <p:nvSpPr>
          <p:cNvPr id="6" name="TextBox 5"/>
          <p:cNvSpPr txBox="1"/>
          <p:nvPr/>
        </p:nvSpPr>
        <p:spPr>
          <a:xfrm>
            <a:off x="731520" y="4983480"/>
            <a:ext cx="10424160" cy="1188720"/>
          </a:xfrm>
          <a:prstGeom prst="rect">
            <a:avLst/>
          </a:prstGeom>
          <a:noFill/>
        </p:spPr>
        <p:txBody>
          <a:bodyPr wrap="square">
            <a:spAutoFit/>
          </a:bodyPr>
          <a:lstStyle/>
          <a:p>
            <a:pPr>
              <a:defRPr sz="1700">
                <a:solidFill>
                  <a:srgbClr val="CFA559"/>
                </a:solidFill>
                <a:latin typeface="Aptos"/>
              </a:defRPr>
            </a:pPr>
            <a:r>
              <a:t>The series comprises six albums. Toral describes the music as “melodic without notes, rhythmic with no beat, familiar but strange”.</a:t>
            </a:r>
          </a:p>
        </p:txBody>
      </p:sp>
      <p:sp>
        <p:nvSpPr>
          <p:cNvPr id="7" name="TextBox 6"/>
          <p:cNvSpPr txBox="1"/>
          <p:nvPr/>
        </p:nvSpPr>
        <p:spPr>
          <a:xfrm>
            <a:off x="731520" y="6446520"/>
            <a:ext cx="10424160" cy="228600"/>
          </a:xfrm>
          <a:prstGeom prst="rect">
            <a:avLst/>
          </a:prstGeom>
          <a:noFill/>
        </p:spPr>
        <p:txBody>
          <a:bodyPr wrap="none">
            <a:spAutoFit/>
          </a:bodyPr>
          <a:lstStyle/>
          <a:p>
            <a:pPr>
              <a:defRPr sz="900">
                <a:solidFill>
                  <a:srgbClr val="8797AC"/>
                </a:solidFill>
                <a:latin typeface="Aptos"/>
              </a:defRPr>
            </a:pPr>
            <a:r>
              <a:t>RADIOKEROKRALL.COM  ·  ENGLISH EDITION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40D1F"/>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CFA5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789920" cy="411480"/>
          </a:xfrm>
          <a:prstGeom prst="rect">
            <a:avLst/>
          </a:prstGeom>
          <a:noFill/>
        </p:spPr>
        <p:txBody>
          <a:bodyPr wrap="none">
            <a:spAutoFit/>
          </a:bodyPr>
          <a:lstStyle/>
          <a:p>
            <a:pPr>
              <a:defRPr sz="1200" b="1">
                <a:solidFill>
                  <a:srgbClr val="CFA559"/>
                </a:solidFill>
                <a:latin typeface="Aptos"/>
              </a:defRPr>
            </a:pPr>
            <a:r>
              <a:t>RADIO KEROKRALL   /   RAFAEL TORAL   /   04</a:t>
            </a:r>
          </a:p>
        </p:txBody>
      </p:sp>
      <p:sp>
        <p:nvSpPr>
          <p:cNvPr id="4" name="TextBox 3"/>
          <p:cNvSpPr txBox="1"/>
          <p:nvPr/>
        </p:nvSpPr>
        <p:spPr>
          <a:xfrm>
            <a:off x="731520" y="1097280"/>
            <a:ext cx="10744200" cy="1097280"/>
          </a:xfrm>
          <a:prstGeom prst="rect">
            <a:avLst/>
          </a:prstGeom>
          <a:noFill/>
        </p:spPr>
        <p:txBody>
          <a:bodyPr wrap="square">
            <a:spAutoFit/>
          </a:bodyPr>
          <a:lstStyle/>
          <a:p>
            <a:pPr>
              <a:defRPr sz="3100" b="1">
                <a:solidFill>
                  <a:srgbClr val="F7F2E8"/>
                </a:solidFill>
                <a:latin typeface="Aptos Display"/>
              </a:defRPr>
            </a:pPr>
            <a:r>
              <a:t>OPEN SPACE · A RETROSPECTIVE</a:t>
            </a:r>
          </a:p>
        </p:txBody>
      </p:sp>
      <p:sp>
        <p:nvSpPr>
          <p:cNvPr id="5" name="TextBox 4"/>
          <p:cNvSpPr txBox="1"/>
          <p:nvPr/>
        </p:nvSpPr>
        <p:spPr>
          <a:xfrm>
            <a:off x="731520" y="2514600"/>
            <a:ext cx="10424160" cy="2194560"/>
          </a:xfrm>
          <a:prstGeom prst="rect">
            <a:avLst/>
          </a:prstGeom>
          <a:noFill/>
        </p:spPr>
        <p:txBody>
          <a:bodyPr wrap="square">
            <a:spAutoFit/>
          </a:bodyPr>
          <a:lstStyle/>
          <a:p>
            <a:pPr>
              <a:defRPr sz="2100">
                <a:solidFill>
                  <a:srgbClr val="DCE2EB"/>
                </a:solidFill>
                <a:latin typeface="Aptos"/>
              </a:defRPr>
            </a:pPr>
            <a:r>
              <a:t>In 2020, Toral released his own selection from the Space Program, favouring pieces that convey its space, precision and form. The CD edition appeared in 2026.</a:t>
            </a:r>
          </a:p>
        </p:txBody>
      </p:sp>
      <p:sp>
        <p:nvSpPr>
          <p:cNvPr id="6" name="TextBox 5"/>
          <p:cNvSpPr txBox="1"/>
          <p:nvPr/>
        </p:nvSpPr>
        <p:spPr>
          <a:xfrm>
            <a:off x="731520" y="4983480"/>
            <a:ext cx="10424160" cy="1188720"/>
          </a:xfrm>
          <a:prstGeom prst="rect">
            <a:avLst/>
          </a:prstGeom>
          <a:noFill/>
        </p:spPr>
        <p:txBody>
          <a:bodyPr wrap="square">
            <a:spAutoFit/>
          </a:bodyPr>
          <a:lstStyle/>
          <a:p>
            <a:pPr>
              <a:defRPr sz="1700">
                <a:solidFill>
                  <a:srgbClr val="CFA559"/>
                </a:solidFill>
                <a:latin typeface="Aptos"/>
              </a:defRPr>
            </a:pPr>
            <a:r>
              <a:t>Radio Kerokrall selection: Part IIa · II.V · I.IV · Part IIc, d · III.III · III.VII · Portable Amplifier 3 · Glove Touch</a:t>
            </a:r>
          </a:p>
        </p:txBody>
      </p:sp>
      <p:sp>
        <p:nvSpPr>
          <p:cNvPr id="7" name="TextBox 6"/>
          <p:cNvSpPr txBox="1"/>
          <p:nvPr/>
        </p:nvSpPr>
        <p:spPr>
          <a:xfrm>
            <a:off x="731520" y="6446520"/>
            <a:ext cx="10424160" cy="228600"/>
          </a:xfrm>
          <a:prstGeom prst="rect">
            <a:avLst/>
          </a:prstGeom>
          <a:noFill/>
        </p:spPr>
        <p:txBody>
          <a:bodyPr wrap="none">
            <a:spAutoFit/>
          </a:bodyPr>
          <a:lstStyle/>
          <a:p>
            <a:pPr>
              <a:defRPr sz="900">
                <a:solidFill>
                  <a:srgbClr val="8797AC"/>
                </a:solidFill>
                <a:latin typeface="Aptos"/>
              </a:defRPr>
            </a:pPr>
            <a:r>
              <a:t>RADIOKEROKRALL.COM  ·  ENGLISH EDITION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40D1F"/>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CFA5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789920" cy="411480"/>
          </a:xfrm>
          <a:prstGeom prst="rect">
            <a:avLst/>
          </a:prstGeom>
          <a:noFill/>
        </p:spPr>
        <p:txBody>
          <a:bodyPr wrap="none">
            <a:spAutoFit/>
          </a:bodyPr>
          <a:lstStyle/>
          <a:p>
            <a:pPr>
              <a:defRPr sz="1200" b="1">
                <a:solidFill>
                  <a:srgbClr val="CFA559"/>
                </a:solidFill>
                <a:latin typeface="Aptos"/>
              </a:defRPr>
            </a:pPr>
            <a:r>
              <a:t>RADIO KEROKRALL   /   RAFAEL TORAL   /   05</a:t>
            </a:r>
          </a:p>
        </p:txBody>
      </p:sp>
      <p:sp>
        <p:nvSpPr>
          <p:cNvPr id="4" name="TextBox 3"/>
          <p:cNvSpPr txBox="1"/>
          <p:nvPr/>
        </p:nvSpPr>
        <p:spPr>
          <a:xfrm>
            <a:off x="731520" y="1097280"/>
            <a:ext cx="10744200" cy="1097280"/>
          </a:xfrm>
          <a:prstGeom prst="rect">
            <a:avLst/>
          </a:prstGeom>
          <a:noFill/>
        </p:spPr>
        <p:txBody>
          <a:bodyPr wrap="square">
            <a:spAutoFit/>
          </a:bodyPr>
          <a:lstStyle/>
          <a:p>
            <a:pPr>
              <a:defRPr sz="3100" b="1">
                <a:solidFill>
                  <a:srgbClr val="F7F2E8"/>
                </a:solidFill>
                <a:latin typeface="Aptos Display"/>
              </a:defRPr>
            </a:pPr>
            <a:r>
              <a:t>THE RETURN TO GUITAR</a:t>
            </a:r>
          </a:p>
        </p:txBody>
      </p:sp>
      <p:sp>
        <p:nvSpPr>
          <p:cNvPr id="5" name="TextBox 4"/>
          <p:cNvSpPr txBox="1"/>
          <p:nvPr/>
        </p:nvSpPr>
        <p:spPr>
          <a:xfrm>
            <a:off x="731520" y="2514600"/>
            <a:ext cx="10424160" cy="2194560"/>
          </a:xfrm>
          <a:prstGeom prst="rect">
            <a:avLst/>
          </a:prstGeom>
          <a:noFill/>
        </p:spPr>
        <p:txBody>
          <a:bodyPr wrap="square">
            <a:spAutoFit/>
          </a:bodyPr>
          <a:lstStyle/>
          <a:p>
            <a:pPr>
              <a:defRPr sz="2100">
                <a:solidFill>
                  <a:srgbClr val="DCE2EB"/>
                </a:solidFill>
                <a:latin typeface="Aptos"/>
              </a:defRPr>
            </a:pPr>
            <a:r>
              <a:t>On Spectral Evolution (2024), guitar and self-built electronics enter a new synthesis, with harmonies informed by jazz. Traveling Light (2025) reimagines jazz standards through Toral’s melodies and arrangements.</a:t>
            </a:r>
          </a:p>
        </p:txBody>
      </p:sp>
      <p:sp>
        <p:nvSpPr>
          <p:cNvPr id="6" name="TextBox 5"/>
          <p:cNvSpPr txBox="1"/>
          <p:nvPr/>
        </p:nvSpPr>
        <p:spPr>
          <a:xfrm>
            <a:off x="731520" y="4983480"/>
            <a:ext cx="10424160" cy="1188720"/>
          </a:xfrm>
          <a:prstGeom prst="rect">
            <a:avLst/>
          </a:prstGeom>
          <a:noFill/>
        </p:spPr>
        <p:txBody>
          <a:bodyPr wrap="square">
            <a:spAutoFit/>
          </a:bodyPr>
          <a:lstStyle/>
          <a:p>
            <a:pPr>
              <a:defRPr sz="1700">
                <a:solidFill>
                  <a:srgbClr val="CFA559"/>
                </a:solidFill>
                <a:latin typeface="Aptos"/>
              </a:defRPr>
            </a:pPr>
            <a:r>
              <a:t>Two distinct works within a continuous exploration of form, listening and space.</a:t>
            </a:r>
          </a:p>
        </p:txBody>
      </p:sp>
      <p:sp>
        <p:nvSpPr>
          <p:cNvPr id="7" name="TextBox 6"/>
          <p:cNvSpPr txBox="1"/>
          <p:nvPr/>
        </p:nvSpPr>
        <p:spPr>
          <a:xfrm>
            <a:off x="731520" y="6446520"/>
            <a:ext cx="10424160" cy="228600"/>
          </a:xfrm>
          <a:prstGeom prst="rect">
            <a:avLst/>
          </a:prstGeom>
          <a:noFill/>
        </p:spPr>
        <p:txBody>
          <a:bodyPr wrap="none">
            <a:spAutoFit/>
          </a:bodyPr>
          <a:lstStyle/>
          <a:p>
            <a:pPr>
              <a:defRPr sz="900">
                <a:solidFill>
                  <a:srgbClr val="8797AC"/>
                </a:solidFill>
                <a:latin typeface="Aptos"/>
              </a:defRPr>
            </a:pPr>
            <a:r>
              <a:t>RADIOKEROKRALL.COM  ·  ENGLISH EDITION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40D1F"/>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CFA5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789920" cy="411480"/>
          </a:xfrm>
          <a:prstGeom prst="rect">
            <a:avLst/>
          </a:prstGeom>
          <a:noFill/>
        </p:spPr>
        <p:txBody>
          <a:bodyPr wrap="none">
            <a:spAutoFit/>
          </a:bodyPr>
          <a:lstStyle/>
          <a:p>
            <a:pPr>
              <a:defRPr sz="1200" b="1">
                <a:solidFill>
                  <a:srgbClr val="CFA559"/>
                </a:solidFill>
                <a:latin typeface="Aptos"/>
              </a:defRPr>
            </a:pPr>
            <a:r>
              <a:t>RADIO KEROKRALL   /   RAFAEL TORAL   /   06</a:t>
            </a:r>
          </a:p>
        </p:txBody>
      </p:sp>
      <p:sp>
        <p:nvSpPr>
          <p:cNvPr id="4" name="TextBox 3"/>
          <p:cNvSpPr txBox="1"/>
          <p:nvPr/>
        </p:nvSpPr>
        <p:spPr>
          <a:xfrm>
            <a:off x="731520" y="1097280"/>
            <a:ext cx="10744200" cy="1097280"/>
          </a:xfrm>
          <a:prstGeom prst="rect">
            <a:avLst/>
          </a:prstGeom>
          <a:noFill/>
        </p:spPr>
        <p:txBody>
          <a:bodyPr wrap="square">
            <a:spAutoFit/>
          </a:bodyPr>
          <a:lstStyle/>
          <a:p>
            <a:pPr>
              <a:defRPr sz="3100" b="1">
                <a:solidFill>
                  <a:srgbClr val="F7F2E8"/>
                </a:solidFill>
                <a:latin typeface="Aptos Display"/>
              </a:defRPr>
            </a:pPr>
            <a:r>
              <a:t>LISTENING WITH RADIO KEROKRALL</a:t>
            </a:r>
          </a:p>
        </p:txBody>
      </p:sp>
      <p:sp>
        <p:nvSpPr>
          <p:cNvPr id="5" name="TextBox 4"/>
          <p:cNvSpPr txBox="1"/>
          <p:nvPr/>
        </p:nvSpPr>
        <p:spPr>
          <a:xfrm>
            <a:off x="731520" y="2514600"/>
            <a:ext cx="10424160" cy="2194560"/>
          </a:xfrm>
          <a:prstGeom prst="rect">
            <a:avLst/>
          </a:prstGeom>
          <a:noFill/>
        </p:spPr>
        <p:txBody>
          <a:bodyPr wrap="square">
            <a:spAutoFit/>
          </a:bodyPr>
          <a:lstStyle/>
          <a:p>
            <a:pPr>
              <a:defRPr sz="2100">
                <a:solidFill>
                  <a:srgbClr val="DCE2EB"/>
                </a:solidFill>
                <a:latin typeface="Aptos"/>
              </a:defRPr>
            </a:pPr>
            <a:r>
              <a:t>Eight tracks from Open Space have been authorised for the station’s scheduled, linear and non-interactive programming. Broadcast remains subject to applicable Italian requirements, including SIAE and SCF.</a:t>
            </a:r>
          </a:p>
        </p:txBody>
      </p:sp>
      <p:sp>
        <p:nvSpPr>
          <p:cNvPr id="6" name="TextBox 5"/>
          <p:cNvSpPr txBox="1"/>
          <p:nvPr/>
        </p:nvSpPr>
        <p:spPr>
          <a:xfrm>
            <a:off x="731520" y="4983480"/>
            <a:ext cx="10424160" cy="1188720"/>
          </a:xfrm>
          <a:prstGeom prst="rect">
            <a:avLst/>
          </a:prstGeom>
          <a:noFill/>
        </p:spPr>
        <p:txBody>
          <a:bodyPr wrap="square">
            <a:spAutoFit/>
          </a:bodyPr>
          <a:lstStyle/>
          <a:p>
            <a:pPr>
              <a:defRPr sz="1700">
                <a:solidFill>
                  <a:srgbClr val="CFA559"/>
                </a:solidFill>
                <a:latin typeface="Aptos"/>
              </a:defRPr>
            </a:pPr>
            <a:r>
              <a:t>Masters are not available on this page for download or on-demand listening. The station stream remains offline while applicable requirements are completed.</a:t>
            </a:r>
          </a:p>
        </p:txBody>
      </p:sp>
      <p:sp>
        <p:nvSpPr>
          <p:cNvPr id="7" name="TextBox 6"/>
          <p:cNvSpPr txBox="1"/>
          <p:nvPr/>
        </p:nvSpPr>
        <p:spPr>
          <a:xfrm>
            <a:off x="731520" y="6446520"/>
            <a:ext cx="10424160" cy="228600"/>
          </a:xfrm>
          <a:prstGeom prst="rect">
            <a:avLst/>
          </a:prstGeom>
          <a:noFill/>
        </p:spPr>
        <p:txBody>
          <a:bodyPr wrap="none">
            <a:spAutoFit/>
          </a:bodyPr>
          <a:lstStyle/>
          <a:p>
            <a:pPr>
              <a:defRPr sz="900">
                <a:solidFill>
                  <a:srgbClr val="8797AC"/>
                </a:solidFill>
                <a:latin typeface="Aptos"/>
              </a:defRPr>
            </a:pPr>
            <a:r>
              <a:t>RADIOKEROKRALL.COM  ·  ENGLISH EDITION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