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72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kerokrall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390" y="548640"/>
            <a:ext cx="2286000" cy="228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3017520"/>
            <a:ext cx="103628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D4AF37"/>
                </a:solidFill>
                <a:latin typeface="Georgia"/>
              </a:defRPr>
            </a:pPr>
            <a:r>
              <a:t>MARINO MÅLIMA PEIRETTI</a:t>
            </a:r>
          </a:p>
          <a:p>
            <a:pPr algn="ctr">
              <a:defRPr sz="2200">
                <a:solidFill>
                  <a:srgbClr val="F5D778"/>
                </a:solidFill>
                <a:latin typeface="Georgia"/>
              </a:defRPr>
            </a:pPr>
            <a:r>
              <a:t>Dalle Avanguardie Underground al Metodo BioSound a 432 Hz</a:t>
            </a:r>
          </a:p>
        </p:txBody>
      </p:sp>
      <p:sp>
        <p:nvSpPr>
          <p:cNvPr id="4" name="Rectangle 3"/>
          <p:cNvSpPr/>
          <p:nvPr/>
        </p:nvSpPr>
        <p:spPr>
          <a:xfrm>
            <a:off x="3809390" y="4389120"/>
            <a:ext cx="4572000" cy="381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4663440"/>
            <a:ext cx="9448495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8F5EE"/>
                </a:solidFill>
                <a:latin typeface="Verdana"/>
              </a:defRPr>
            </a:pPr>
            <a:r>
              <a:t>Presentazione Ufficiale dell'Artista per i Palinsesti di Radio Kerokrall</a:t>
            </a:r>
          </a:p>
          <a:p>
            <a:pPr algn="ctr">
              <a:defRPr sz="1400">
                <a:solidFill>
                  <a:srgbClr val="B49B5A"/>
                </a:solidFill>
                <a:latin typeface="Verdana"/>
              </a:defRPr>
            </a:pPr>
            <a:r>
              <a:t>Analisi biografica, evoluzione sonora, fondamenti del BioSound e selezione discografica consigliata.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72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kerokrall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0040"/>
            <a:ext cx="1005840" cy="10058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5920" y="320040"/>
            <a:ext cx="10058400" cy="10058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l">
              <a:defRPr sz="2200" b="1">
                <a:solidFill>
                  <a:srgbClr val="D4AF37"/>
                </a:solidFill>
                <a:latin typeface="Georgia"/>
              </a:defRPr>
            </a:pPr>
            <a:r>
              <a:t>Tre Pilastri di Eccellenza Rendono Marino Peiretti un'Icona della Musica Contemplativa</a:t>
            </a:r>
          </a:p>
        </p:txBody>
      </p:sp>
      <p:sp>
        <p:nvSpPr>
          <p:cNvPr id="4" name="Rectangle 3"/>
          <p:cNvSpPr/>
          <p:nvPr/>
        </p:nvSpPr>
        <p:spPr>
          <a:xfrm>
            <a:off x="1645920" y="1280160"/>
            <a:ext cx="10058400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12772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B49B5A"/>
                </a:solidFill>
                <a:latin typeface="Verdana"/>
              </a:defRPr>
            </a:pPr>
            <a:r>
              <a:t>Radio Kerokrall — The Sound of Inner Peace   |   Marino Målima Peiretti   |   Pagina 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3474720" cy="4663440"/>
          </a:xfrm>
          <a:prstGeom prst="roundRect">
            <a:avLst/>
          </a:prstGeom>
          <a:solidFill>
            <a:srgbClr val="122440"/>
          </a:solidFill>
          <a:ln w="19050">
            <a:solidFill>
              <a:srgbClr val="B49B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03200" lIns="203200" rIns="203200"/>
          <a:lstStyle/>
          <a:p>
            <a:pPr algn="ctr">
              <a:defRPr sz="1200" b="1">
                <a:solidFill>
                  <a:srgbClr val="F5D778"/>
                </a:solidFill>
                <a:latin typeface="Verdana"/>
              </a:defRPr>
            </a:pPr>
            <a:r>
              <a:t>01. Formazione Jazz &amp; Rigore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800" b="1">
                <a:solidFill>
                  <a:srgbClr val="D4AF37"/>
                </a:solidFill>
                <a:latin typeface="Georgia"/>
              </a:defRPr>
            </a:pPr>
            <a:r>
              <a:t>Solida Padronanza Tecnica</a:t>
            </a:r>
          </a:p>
          <a:p>
            <a:pPr>
              <a:spcBef>
                <a:spcPts val="400"/>
              </a:spcBef>
              <a:defRPr sz="1300">
                <a:solidFill>
                  <a:srgbClr val="F8F5EE"/>
                </a:solidFill>
                <a:latin typeface="Verdana"/>
              </a:defRPr>
            </a:pPr>
            <a:r>
              <a:t>• 5 anni di studi con il M° Luciano Zadro</a:t>
            </a:r>
            <a:br/>
            <a:r>
              <a:t>• Virtuosismo messo al servizio dell'espressione autentica</a:t>
            </a:r>
            <a:br/>
            <a:r>
              <a:t>• L'improvvisazione vissuta come 'stato di flusso' e presenza mentale profonda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26280" y="1463040"/>
            <a:ext cx="3474720" cy="4663440"/>
          </a:xfrm>
          <a:prstGeom prst="roundRect">
            <a:avLst/>
          </a:prstGeom>
          <a:solidFill>
            <a:srgbClr val="122440"/>
          </a:solidFill>
          <a:ln w="19050">
            <a:solidFill>
              <a:srgbClr val="B49B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03200" lIns="203200" rIns="203200"/>
          <a:lstStyle/>
          <a:p>
            <a:pPr algn="ctr">
              <a:defRPr sz="1200" b="1">
                <a:solidFill>
                  <a:srgbClr val="F5D778"/>
                </a:solidFill>
                <a:latin typeface="Verdana"/>
              </a:defRPr>
            </a:pPr>
            <a:r>
              <a:t>02. Pioniere dell'Avanguardia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800" b="1">
                <a:solidFill>
                  <a:srgbClr val="D4AF37"/>
                </a:solidFill>
                <a:latin typeface="Georgia"/>
              </a:defRPr>
            </a:pPr>
            <a:r>
              <a:t>Pionierismo Elettronico</a:t>
            </a:r>
          </a:p>
          <a:p>
            <a:pPr>
              <a:spcBef>
                <a:spcPts val="400"/>
              </a:spcBef>
              <a:defRPr sz="1300">
                <a:solidFill>
                  <a:srgbClr val="F8F5EE"/>
                </a:solidFill>
                <a:latin typeface="Verdana"/>
              </a:defRPr>
            </a:pPr>
            <a:r>
              <a:t>• Leader dei gruppi storici IK14 (drum &amp; bass) e Ophiuco (trip-hop)</a:t>
            </a:r>
            <a:br/>
            <a:r>
              <a:t>• Sul palco con colossi quali Nine Inch Nails e Kruder &amp; Dorfmeister</a:t>
            </a:r>
            <a:br/>
            <a:r>
              <a:t>• Oltre 2 anni ad Amsterdam per affinare il linguaggio cosmopolita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321040" y="1463040"/>
            <a:ext cx="3474720" cy="4663440"/>
          </a:xfrm>
          <a:prstGeom prst="roundRect">
            <a:avLst/>
          </a:prstGeom>
          <a:solidFill>
            <a:srgbClr val="122440"/>
          </a:solidFill>
          <a:ln w="19050">
            <a:solidFill>
              <a:srgbClr val="B49B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03200" lIns="203200" rIns="203200"/>
          <a:lstStyle/>
          <a:p>
            <a:pPr algn="ctr">
              <a:defRPr sz="1200" b="1">
                <a:solidFill>
                  <a:srgbClr val="F5D778"/>
                </a:solidFill>
                <a:latin typeface="Verdana"/>
              </a:defRPr>
            </a:pPr>
            <a:r>
              <a:t>03. Il Metodo BioSound</a:t>
            </a:r>
          </a:p>
          <a:p>
            <a:pPr>
              <a:spcBef>
                <a:spcPts val="800"/>
              </a:spcBef>
              <a:spcAft>
                <a:spcPts val="1200"/>
              </a:spcAft>
              <a:defRPr sz="1800" b="1">
                <a:solidFill>
                  <a:srgbClr val="D4AF37"/>
                </a:solidFill>
                <a:latin typeface="Georgia"/>
              </a:defRPr>
            </a:pPr>
            <a:r>
              <a:t>Scienza delle Frequenze</a:t>
            </a:r>
          </a:p>
          <a:p>
            <a:pPr>
              <a:spcBef>
                <a:spcPts val="400"/>
              </a:spcBef>
              <a:defRPr sz="1300">
                <a:solidFill>
                  <a:srgbClr val="F8F5EE"/>
                </a:solidFill>
                <a:latin typeface="Verdana"/>
              </a:defRPr>
            </a:pPr>
            <a:r>
              <a:t>• 40 anni di ricerca sui battimenti binaurali e frequenza aurea a 432 Hz</a:t>
            </a:r>
            <a:br/>
            <a:r>
              <a:t>• Trattamento sonoro per il benessere e il riequilibrio psicofisico</a:t>
            </a:r>
            <a:br/>
            <a:r>
              <a:t>• Riconoscimenti e applicazione in contesti clinico-ospedalieri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72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kerokrall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0040"/>
            <a:ext cx="1005840" cy="10058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5920" y="320040"/>
            <a:ext cx="10058400" cy="10058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l">
              <a:defRPr sz="2200" b="1">
                <a:solidFill>
                  <a:srgbClr val="D4AF37"/>
                </a:solidFill>
                <a:latin typeface="Georgia"/>
              </a:defRPr>
            </a:pPr>
            <a:r>
              <a:t>L'Improvvisazione Jazz Sincronizza gli Emisferi Cerebrali e Crea la Connessione con il Presente</a:t>
            </a:r>
          </a:p>
        </p:txBody>
      </p:sp>
      <p:sp>
        <p:nvSpPr>
          <p:cNvPr id="4" name="Rectangle 3"/>
          <p:cNvSpPr/>
          <p:nvPr/>
        </p:nvSpPr>
        <p:spPr>
          <a:xfrm>
            <a:off x="1645920" y="1280160"/>
            <a:ext cx="10058400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12772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B49B5A"/>
                </a:solidFill>
                <a:latin typeface="Verdana"/>
              </a:defRPr>
            </a:pPr>
            <a:r>
              <a:t>Radio Kerokrall — The Sound of Inner Peace   |   Marino Målima Peiretti   |   Pagina 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5303520" cy="4663440"/>
          </a:xfrm>
          <a:prstGeom prst="roundRect">
            <a:avLst/>
          </a:prstGeom>
          <a:solidFill>
            <a:srgbClr val="122440"/>
          </a:solidFill>
          <a:ln w="19050">
            <a:solidFill>
              <a:srgbClr val="B49B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28600" lIns="254000" rIns="254000"/>
          <a:lstStyle/>
          <a:p>
            <a:pPr algn="ctr">
              <a:defRPr sz="2000" b="1">
                <a:solidFill>
                  <a:srgbClr val="D4AF37"/>
                </a:solidFill>
                <a:latin typeface="Georgia"/>
              </a:defRPr>
            </a:pPr>
            <a:r>
              <a:t>La Formazione Jazzistica (M° Luciano Zadro)</a:t>
            </a:r>
          </a:p>
          <a:p>
            <a:pPr>
              <a:spcBef>
                <a:spcPts val="1200"/>
              </a:spcBef>
              <a:defRPr sz="1350">
                <a:solidFill>
                  <a:srgbClr val="F8F5EE"/>
                </a:solidFill>
                <a:latin typeface="Verdana"/>
              </a:defRPr>
            </a:pPr>
            <a:r>
              <a:t>• Rigore e Disciplina: Inizia lo studio della chitarra a 17-18 anni dopo il basket, dedicando 5 anni di studio intenso con il maestro Luciano Zadro a Varese.</a:t>
            </a:r>
            <a:br/>
            <a:br/>
            <a:r>
              <a:t>• Oltre il Virtuosismo: Rifiuta il virtuosismo sterile e l'ostentazione tecnica fine a se stessa per abbracciare l'essenzialità del suono e della meditazione.</a:t>
            </a:r>
            <a:br/>
            <a:br/>
            <a:r>
              <a:t>• Filosofia Zen e Taoista: Riprendendo Robert Fripp ('Sono un uomo che suona la chitarra, non un chitarrista'), intende la musica come canale per l'anima.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463040"/>
            <a:ext cx="5303520" cy="4663440"/>
          </a:xfrm>
          <a:prstGeom prst="roundRect">
            <a:avLst/>
          </a:prstGeom>
          <a:solidFill>
            <a:srgbClr val="122440"/>
          </a:solidFill>
          <a:ln w="19050">
            <a:solidFill>
              <a:srgbClr val="B49B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28600" lIns="254000" rIns="254000"/>
          <a:lstStyle/>
          <a:p>
            <a:pPr algn="ctr">
              <a:defRPr sz="2000" b="1">
                <a:solidFill>
                  <a:srgbClr val="D4AF37"/>
                </a:solidFill>
                <a:latin typeface="Georgia"/>
              </a:defRPr>
            </a:pPr>
            <a:r>
              <a:t>L'Improvvisazione come Stato di Flusso</a:t>
            </a:r>
          </a:p>
          <a:p>
            <a:pPr>
              <a:spcBef>
                <a:spcPts val="1200"/>
              </a:spcBef>
              <a:defRPr sz="1350">
                <a:solidFill>
                  <a:srgbClr val="F8F5EE"/>
                </a:solidFill>
                <a:latin typeface="Verdana"/>
              </a:defRPr>
            </a:pPr>
            <a:r>
              <a:t>• Mente Conscia e Intuito: L'improvvisazione permette di unire lo 'sguardo curioso di un bambino' con la consapevolezza matura dell'adulto.</a:t>
            </a:r>
            <a:br/>
            <a:br/>
            <a:r>
              <a:t>• Sincronizzazione Emisferica: L'atto estemporaneo attiva contemporaneamente l'emisfero destro (creatività/emozione) e quello sinistro (struttura/logica).</a:t>
            </a:r>
            <a:br/>
            <a:br/>
            <a:r>
              <a:t>• Connessione all'Essere: La musica non è mero intrattenimento ma esperienza di coscienza e momento presente, fondamento di tutta la composizione successiva.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72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kerokrall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0040"/>
            <a:ext cx="1005840" cy="10058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5920" y="320040"/>
            <a:ext cx="10058400" cy="10058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l">
              <a:defRPr sz="2200" b="1">
                <a:solidFill>
                  <a:srgbClr val="D4AF37"/>
                </a:solidFill>
                <a:latin typeface="Georgia"/>
              </a:defRPr>
            </a:pPr>
            <a:r>
              <a:t>Dalla Scena Drum &amp; Bass con Star Internazionali al Trip-Hop e al Soggiorno ad Amsterdam</a:t>
            </a:r>
          </a:p>
        </p:txBody>
      </p:sp>
      <p:sp>
        <p:nvSpPr>
          <p:cNvPr id="4" name="Rectangle 3"/>
          <p:cNvSpPr/>
          <p:nvPr/>
        </p:nvSpPr>
        <p:spPr>
          <a:xfrm>
            <a:off x="1645920" y="1280160"/>
            <a:ext cx="10058400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12772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B49B5A"/>
                </a:solidFill>
                <a:latin typeface="Verdana"/>
              </a:defRPr>
            </a:pPr>
            <a:r>
              <a:t>Radio Kerokrall — The Sound of Inner Peace   |   Marino Målima Peiretti   |   Pagina 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3474720" cy="4663440"/>
          </a:xfrm>
          <a:prstGeom prst="roundRect">
            <a:avLst/>
          </a:prstGeom>
          <a:solidFill>
            <a:srgbClr val="122440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03200" lIns="203200" rIns="203200"/>
          <a:lstStyle/>
          <a:p>
            <a:pPr algn="ctr">
              <a:defRPr sz="1300" b="1">
                <a:solidFill>
                  <a:srgbClr val="F5D778"/>
                </a:solidFill>
                <a:latin typeface="Verdana"/>
              </a:defRPr>
            </a:pPr>
            <a:r>
              <a:t>1997 – 2000</a:t>
            </a:r>
          </a:p>
          <a:p>
            <a:pPr>
              <a:spcBef>
                <a:spcPts val="600"/>
              </a:spcBef>
              <a:spcAft>
                <a:spcPts val="1000"/>
              </a:spcAft>
              <a:defRPr sz="1700" b="1">
                <a:solidFill>
                  <a:srgbClr val="D4AF37"/>
                </a:solidFill>
                <a:latin typeface="Georgia"/>
              </a:defRPr>
            </a:pPr>
            <a:r>
              <a:t>IK14: Drum &amp; Bass di Punta</a:t>
            </a:r>
          </a:p>
          <a:p>
            <a:pPr>
              <a:defRPr sz="1250">
                <a:solidFill>
                  <a:srgbClr val="F8F5EE"/>
                </a:solidFill>
                <a:latin typeface="Verdana"/>
              </a:defRPr>
            </a:pPr>
            <a:r>
              <a:t>• Fondata con il fratello Gianluca Peiretti.</a:t>
            </a:r>
            <a:br/>
            <a:r>
              <a:t>• Fusione di drum &amp; bass, jungle ed elettronica contemporanea.</a:t>
            </a:r>
            <a:br/>
            <a:r>
              <a:t>• Album 'Holiday in the Universe' (1998).</a:t>
            </a:r>
            <a:br/>
            <a:r>
              <a:t>• Esibizioni nei maggiori festival europei a fianco di Nine Inch Nails, Apollo 440, Kruder &amp; Dorfmeister e Chumbawamba.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26280" y="1463040"/>
            <a:ext cx="3474720" cy="4663440"/>
          </a:xfrm>
          <a:prstGeom prst="roundRect">
            <a:avLst/>
          </a:prstGeom>
          <a:solidFill>
            <a:srgbClr val="122440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03200" lIns="203200" rIns="203200"/>
          <a:lstStyle/>
          <a:p>
            <a:pPr algn="ctr">
              <a:defRPr sz="1300" b="1">
                <a:solidFill>
                  <a:srgbClr val="F5D778"/>
                </a:solidFill>
                <a:latin typeface="Verdana"/>
              </a:defRPr>
            </a:pPr>
            <a:r>
              <a:t>2007 – 2015</a:t>
            </a:r>
          </a:p>
          <a:p>
            <a:pPr>
              <a:spcBef>
                <a:spcPts val="600"/>
              </a:spcBef>
              <a:spcAft>
                <a:spcPts val="1000"/>
              </a:spcAft>
              <a:defRPr sz="1700" b="1">
                <a:solidFill>
                  <a:srgbClr val="D4AF37"/>
                </a:solidFill>
                <a:latin typeface="Georgia"/>
              </a:defRPr>
            </a:pPr>
            <a:r>
              <a:t>Ophiuco: Trip-Hop e Dub</a:t>
            </a:r>
          </a:p>
          <a:p>
            <a:pPr>
              <a:defRPr sz="1250">
                <a:solidFill>
                  <a:srgbClr val="F8F5EE"/>
                </a:solidFill>
                <a:latin typeface="Verdana"/>
              </a:defRPr>
            </a:pPr>
            <a:r>
              <a:t>• Trio con Paolo Zangara e Ilaria Nicolini.</a:t>
            </a:r>
            <a:br/>
            <a:r>
              <a:t>• Sonorità trip-hop in stile Bristol con contaminazioni dub e jazz.</a:t>
            </a:r>
            <a:br/>
            <a:r>
              <a:t>• EP 'Hypno Queue' (2007, Minuta Records) e album 'Hybrid' (2015, Seahorse / Audioglobe) acclamato dalla critica indipendente.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321040" y="1463040"/>
            <a:ext cx="3474720" cy="4663440"/>
          </a:xfrm>
          <a:prstGeom prst="roundRect">
            <a:avLst/>
          </a:prstGeom>
          <a:solidFill>
            <a:srgbClr val="122440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03200" lIns="203200" rIns="203200"/>
          <a:lstStyle/>
          <a:p>
            <a:pPr algn="ctr">
              <a:defRPr sz="1300" b="1">
                <a:solidFill>
                  <a:srgbClr val="F5D778"/>
                </a:solidFill>
                <a:latin typeface="Verdana"/>
              </a:defRPr>
            </a:pPr>
            <a:r>
              <a:t>Esperienza</a:t>
            </a:r>
          </a:p>
          <a:p>
            <a:pPr>
              <a:spcBef>
                <a:spcPts val="600"/>
              </a:spcBef>
              <a:spcAft>
                <a:spcPts val="1000"/>
              </a:spcAft>
              <a:defRPr sz="1700" b="1">
                <a:solidFill>
                  <a:srgbClr val="D4AF37"/>
                </a:solidFill>
                <a:latin typeface="Georgia"/>
              </a:defRPr>
            </a:pPr>
            <a:r>
              <a:t>Amsterdam e Visione Globale</a:t>
            </a:r>
          </a:p>
          <a:p>
            <a:pPr>
              <a:defRPr sz="1250">
                <a:solidFill>
                  <a:srgbClr val="F8F5EE"/>
                </a:solidFill>
                <a:latin typeface="Verdana"/>
              </a:defRPr>
            </a:pPr>
            <a:r>
              <a:t>• Oltre 2 anni e mezzo di permanenza ad Amsterdam.</a:t>
            </a:r>
            <a:br/>
            <a:r>
              <a:t>• Decisiva apertura culturale e sperimentazione libera nei club europei.</a:t>
            </a:r>
            <a:br/>
            <a:r>
              <a:t>• Integrazione definitiva tra chitarra elettrica, effettistica analogica e tecnologia digitale/live electronics.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72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kerokrall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0040"/>
            <a:ext cx="1005840" cy="10058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5920" y="320040"/>
            <a:ext cx="10058400" cy="10058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l">
              <a:defRPr sz="2200" b="1">
                <a:solidFill>
                  <a:srgbClr val="D4AF37"/>
                </a:solidFill>
                <a:latin typeface="Georgia"/>
              </a:defRPr>
            </a:pPr>
            <a:r>
              <a:t>Il Metodo BioSound Utilizza la Frequenza Aurea a 432 Hz e i Battimenti Binaurali per la Guarigione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1645920" y="1280160"/>
            <a:ext cx="10058400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12772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B49B5A"/>
                </a:solidFill>
                <a:latin typeface="Verdana"/>
              </a:defRPr>
            </a:pPr>
            <a:r>
              <a:t>Radio Kerokrall — The Sound of Inner Peace   |   Marino Målima Peiretti   |   Pagina 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5303520" cy="4663440"/>
          </a:xfrm>
          <a:prstGeom prst="roundRect">
            <a:avLst/>
          </a:prstGeom>
          <a:solidFill>
            <a:srgbClr val="122440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28600" lIns="254000" rIns="254000"/>
          <a:lstStyle/>
          <a:p>
            <a:pPr algn="ctr">
              <a:defRPr sz="2000" b="1">
                <a:solidFill>
                  <a:srgbClr val="D4AF37"/>
                </a:solidFill>
                <a:latin typeface="Georgia"/>
              </a:defRPr>
            </a:pPr>
            <a:r>
              <a:t>Accordatura Aurea a 432 Hz</a:t>
            </a:r>
          </a:p>
          <a:p>
            <a:pPr>
              <a:spcBef>
                <a:spcPts val="1200"/>
              </a:spcBef>
              <a:defRPr sz="1350">
                <a:solidFill>
                  <a:srgbClr val="F8F5EE"/>
                </a:solidFill>
                <a:latin typeface="Verdana"/>
              </a:defRPr>
            </a:pPr>
            <a:r>
              <a:t>• Risonanza Biologica: La frequenza a 432 Hz si riscontra nella frequenza di Schumann e nelle strutture geometriche naturali e cellulari.</a:t>
            </a:r>
            <a:br/>
            <a:br/>
            <a:r>
              <a:t>• Rispetto dell'Organismo: A differenza dello standard industriale a 440 Hz (spesso causa di tensione sottile), i 432 Hz stimolano il sistema nervoso parasimpatico.</a:t>
            </a:r>
            <a:br/>
            <a:br/>
            <a:r>
              <a:t>• Scala Pitagorica: Scelta consapevole delle proporzioni pitagoriche per garantire armonia e pace interiore immediata durante l'ascolto.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463040"/>
            <a:ext cx="5303520" cy="4663440"/>
          </a:xfrm>
          <a:prstGeom prst="roundRect">
            <a:avLst/>
          </a:prstGeom>
          <a:solidFill>
            <a:srgbClr val="122440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28600" lIns="254000" rIns="254000"/>
          <a:lstStyle/>
          <a:p>
            <a:pPr algn="ctr">
              <a:defRPr sz="2000" b="1">
                <a:solidFill>
                  <a:srgbClr val="D4AF37"/>
                </a:solidFill>
                <a:latin typeface="Georgia"/>
              </a:defRPr>
            </a:pPr>
            <a:r>
              <a:t>Battimenti Binaurali (40 Anni di Ricerca)</a:t>
            </a:r>
          </a:p>
          <a:p>
            <a:pPr>
              <a:spcBef>
                <a:spcPts val="1200"/>
              </a:spcBef>
              <a:defRPr sz="1350">
                <a:solidFill>
                  <a:srgbClr val="F8F5EE"/>
                </a:solidFill>
                <a:latin typeface="Verdana"/>
              </a:defRPr>
            </a:pPr>
            <a:r>
              <a:t>• Generazione Autonoma: I battimenti binaurali si creano quando le due orecchie ricevono frequenze lievemente differenti: è il cervello stesso dell'ascoltatore a generare la terza frequenza 'curativa'.</a:t>
            </a:r>
            <a:br/>
            <a:br/>
            <a:r>
              <a:t>• Onde Alfa, Theta e Delta: Inducono stati di profonda meditazione, rilassamento muscolare e rigenerazione cognitiva.</a:t>
            </a:r>
            <a:br/>
            <a:br/>
            <a:r>
              <a:t>• Medicina Personalizzata: Un rimedio sonoro su misura per ogni individuo, privo di controindicazioni e basato sulla bioacustica.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72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kerokrall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0040"/>
            <a:ext cx="1005840" cy="10058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5920" y="320040"/>
            <a:ext cx="10058400" cy="10058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l">
              <a:defRPr sz="2200" b="1">
                <a:solidFill>
                  <a:srgbClr val="D4AF37"/>
                </a:solidFill>
                <a:latin typeface="Georgia"/>
              </a:defRPr>
            </a:pPr>
            <a:r>
              <a:t>Esempi Pratici e Applicazioni Cliniche: La Musica come Terapia negli Ospedali</a:t>
            </a:r>
          </a:p>
        </p:txBody>
      </p:sp>
      <p:sp>
        <p:nvSpPr>
          <p:cNvPr id="4" name="Rectangle 3"/>
          <p:cNvSpPr/>
          <p:nvPr/>
        </p:nvSpPr>
        <p:spPr>
          <a:xfrm>
            <a:off x="1645920" y="1280160"/>
            <a:ext cx="10058400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12772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B49B5A"/>
                </a:solidFill>
                <a:latin typeface="Verdana"/>
              </a:defRPr>
            </a:pPr>
            <a:r>
              <a:t>Radio Kerokrall — The Sound of Inner Peace   |   Marino Målima Peiretti   |   Pagina 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3474720" cy="4663440"/>
          </a:xfrm>
          <a:prstGeom prst="roundRect">
            <a:avLst/>
          </a:prstGeom>
          <a:solidFill>
            <a:srgbClr val="122440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03200" lIns="203200" rIns="203200"/>
          <a:lstStyle/>
          <a:p>
            <a:pPr algn="ctr">
              <a:defRPr sz="1200" b="1">
                <a:solidFill>
                  <a:srgbClr val="F5D778"/>
                </a:solidFill>
                <a:latin typeface="Verdana"/>
              </a:defRPr>
            </a:pPr>
            <a:r>
              <a:t>ESEMPIO CLINICO 01</a:t>
            </a:r>
          </a:p>
          <a:p>
            <a:pPr>
              <a:spcBef>
                <a:spcPts val="600"/>
              </a:spcBef>
              <a:spcAft>
                <a:spcPts val="1000"/>
              </a:spcAft>
              <a:defRPr sz="1700" b="1">
                <a:solidFill>
                  <a:srgbClr val="D4AF37"/>
                </a:solidFill>
                <a:latin typeface="Georgia"/>
              </a:defRPr>
            </a:pPr>
            <a:r>
              <a:t>Applicazione Ospedaliera a Milano</a:t>
            </a:r>
          </a:p>
          <a:p>
            <a:pPr>
              <a:defRPr sz="1300">
                <a:solidFill>
                  <a:srgbClr val="F8F5EE"/>
                </a:solidFill>
                <a:latin typeface="Verdana"/>
              </a:defRPr>
            </a:pPr>
            <a:r>
              <a:t>In due note strutture ospedaliere milanesi, i brani a 432 Hz e i battimenti binaurali del Metodo BioSound sono stati impiegati in ambiente pre e post-operatorio. I risultati hanno evidenziato una netta riduzione dell'ansia dei pazienti, stabilizzando pressione sanguigna e battito cardiaco.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26280" y="1463040"/>
            <a:ext cx="3474720" cy="4663440"/>
          </a:xfrm>
          <a:prstGeom prst="roundRect">
            <a:avLst/>
          </a:prstGeom>
          <a:solidFill>
            <a:srgbClr val="122440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03200" lIns="203200" rIns="203200"/>
          <a:lstStyle/>
          <a:p>
            <a:pPr algn="ctr">
              <a:defRPr sz="1200" b="1">
                <a:solidFill>
                  <a:srgbClr val="F5D778"/>
                </a:solidFill>
                <a:latin typeface="Verdana"/>
              </a:defRPr>
            </a:pPr>
            <a:r>
              <a:t>ESEMPIO CLINICO 02</a:t>
            </a:r>
          </a:p>
          <a:p>
            <a:pPr>
              <a:spcBef>
                <a:spcPts val="600"/>
              </a:spcBef>
              <a:spcAft>
                <a:spcPts val="1000"/>
              </a:spcAft>
              <a:defRPr sz="1700" b="1">
                <a:solidFill>
                  <a:srgbClr val="D4AF37"/>
                </a:solidFill>
                <a:latin typeface="Georgia"/>
              </a:defRPr>
            </a:pPr>
            <a:r>
              <a:t>La 'Medicina Sonora' del Cervello</a:t>
            </a:r>
          </a:p>
          <a:p>
            <a:pPr>
              <a:defRPr sz="1300">
                <a:solidFill>
                  <a:srgbClr val="F8F5EE"/>
                </a:solidFill>
                <a:latin typeface="Verdana"/>
              </a:defRPr>
            </a:pPr>
            <a:r>
              <a:t>A differenza dei farmaci ansiolitici, il cervello ascolta due frequenze sfalsate (es. 200 Hz e 210 Hz) e sintetizza autonomamente un'onda di 10 Hz (Onda Alfa). Il paziente genera così da solo la propria medicina naturale, attivando processi di autoguarigione cellulare.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321040" y="1463040"/>
            <a:ext cx="3474720" cy="4663440"/>
          </a:xfrm>
          <a:prstGeom prst="roundRect">
            <a:avLst/>
          </a:prstGeom>
          <a:solidFill>
            <a:srgbClr val="122440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03200" lIns="203200" rIns="203200"/>
          <a:lstStyle/>
          <a:p>
            <a:pPr algn="ctr">
              <a:defRPr sz="1200" b="1">
                <a:solidFill>
                  <a:srgbClr val="F5D778"/>
                </a:solidFill>
                <a:latin typeface="Verdana"/>
              </a:defRPr>
            </a:pPr>
            <a:r>
              <a:t>ESEMPIO CLINICO 03</a:t>
            </a:r>
          </a:p>
          <a:p>
            <a:pPr>
              <a:spcBef>
                <a:spcPts val="600"/>
              </a:spcBef>
              <a:spcAft>
                <a:spcPts val="1000"/>
              </a:spcAft>
              <a:defRPr sz="1700" b="1">
                <a:solidFill>
                  <a:srgbClr val="D4AF37"/>
                </a:solidFill>
                <a:latin typeface="Georgia"/>
              </a:defRPr>
            </a:pPr>
            <a:r>
              <a:t>Trattamento di Ansia e Insonnia</a:t>
            </a:r>
          </a:p>
          <a:p>
            <a:pPr>
              <a:defRPr sz="1300">
                <a:solidFill>
                  <a:srgbClr val="F8F5EE"/>
                </a:solidFill>
                <a:latin typeface="Verdana"/>
              </a:defRPr>
            </a:pPr>
            <a:r>
              <a:t>Sotto la guida del Metodo BioSound, sessioni d'ascolto superiori ai 5 minuti permettono il riequilibrio dei ritmi di sonno/veglia, la diminuzione del cortisolo (ormone dello stress) e l'aumento della concentrazione nello studio e nel lavoro creativo.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72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kerokrall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0040"/>
            <a:ext cx="1005840" cy="10058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5920" y="320040"/>
            <a:ext cx="10058400" cy="10058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l">
              <a:defRPr sz="2200" b="1">
                <a:solidFill>
                  <a:srgbClr val="D4AF37"/>
                </a:solidFill>
                <a:latin typeface="Georgia"/>
              </a:defRPr>
            </a:pPr>
            <a:r>
              <a:t>'Fino all'Ultimo Suono': La Suite Poetico-Musicale Realizzata in Sinergia con la Poetessa Josyel</a:t>
            </a:r>
          </a:p>
        </p:txBody>
      </p:sp>
      <p:sp>
        <p:nvSpPr>
          <p:cNvPr id="4" name="Rectangle 3"/>
          <p:cNvSpPr/>
          <p:nvPr/>
        </p:nvSpPr>
        <p:spPr>
          <a:xfrm>
            <a:off x="1645920" y="1280160"/>
            <a:ext cx="10058400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12772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B49B5A"/>
                </a:solidFill>
                <a:latin typeface="Verdana"/>
              </a:defRPr>
            </a:pPr>
            <a:r>
              <a:t>Radio Kerokrall — The Sound of Inner Peace   |   Marino Målima Peiretti   |   Pagina 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10728655" cy="4663440"/>
          </a:xfrm>
          <a:prstGeom prst="roundRect">
            <a:avLst/>
          </a:prstGeom>
          <a:solidFill>
            <a:srgbClr val="122440"/>
          </a:solidFill>
          <a:ln w="254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79400" lIns="304800" rIns="304800"/>
          <a:lstStyle/>
          <a:p>
            <a:pPr algn="ctr">
              <a:defRPr sz="1300" b="1">
                <a:solidFill>
                  <a:srgbClr val="F5D778"/>
                </a:solidFill>
                <a:latin typeface="Verdana"/>
              </a:defRPr>
            </a:pPr>
            <a:r>
              <a:t>COLLANA POESIA BIOSOUND VOL. 1 (2026)</a:t>
            </a:r>
          </a:p>
          <a:p>
            <a:pPr>
              <a:spcBef>
                <a:spcPts val="400"/>
              </a:spcBef>
              <a:spcAft>
                <a:spcPts val="1400"/>
              </a:spcAft>
              <a:defRPr sz="2200" b="1">
                <a:solidFill>
                  <a:srgbClr val="D4AF37"/>
                </a:solidFill>
                <a:latin typeface="Georgia"/>
              </a:defRPr>
            </a:pPr>
            <a:r>
              <a:t>Un'Opera Innovativa di Poesia, Spoken Word e Frequenze Curative</a:t>
            </a:r>
          </a:p>
          <a:p>
            <a:pPr>
              <a:spcBef>
                <a:spcPts val="600"/>
              </a:spcBef>
              <a:defRPr sz="1350" b="0">
                <a:solidFill>
                  <a:srgbClr val="F8F5EE"/>
                </a:solidFill>
                <a:latin typeface="Verdana"/>
              </a:defRPr>
            </a:pPr>
            <a:r>
              <a:t>• Sinergia Pari Dignità: Nata inizialmente come sottofondo per un audiolibro, la musica di Marino Peiretti ha assunto un peso fondamentale pari alla parola recitata da Josyel (Giusy Locatelli).</a:t>
            </a:r>
          </a:p>
          <a:p>
            <a:pPr>
              <a:spcBef>
                <a:spcPts val="600"/>
              </a:spcBef>
              <a:defRPr sz="1350" b="0">
                <a:solidFill>
                  <a:srgbClr val="F8F5EE"/>
                </a:solidFill>
                <a:latin typeface="Verdana"/>
              </a:defRPr>
            </a:pPr>
            <a:r>
              <a:t>• 10 Liriche a 432 Hz: Un percorso in 10 brani (circa 30 minuti) registrati rigorosamente a 432 Hz e impreziositi da battimenti binaurali, per restituire alla poesia la sua antica dimensione rituale e sacra.</a:t>
            </a:r>
          </a:p>
          <a:p>
            <a:pPr>
              <a:spcBef>
                <a:spcPts val="600"/>
              </a:spcBef>
              <a:defRPr sz="1350" b="0">
                <a:solidFill>
                  <a:srgbClr val="F8F5EE"/>
                </a:solidFill>
                <a:latin typeface="Verdana"/>
              </a:defRPr>
            </a:pPr>
            <a:r>
              <a:t>• Esperienza Trasformativa: La combinazione di lirica spirituale, voce profonda e paesaggi sonori immersivi accompagna l'ascoltatore in un viaggio di consapevolezza e risveglio interiore.</a:t>
            </a:r>
          </a:p>
          <a:p>
            <a:pPr>
              <a:spcBef>
                <a:spcPts val="600"/>
              </a:spcBef>
              <a:defRPr sz="1350" b="0">
                <a:solidFill>
                  <a:srgbClr val="F8F5EE"/>
                </a:solidFill>
                <a:latin typeface="Verdana"/>
              </a:defRPr>
            </a:pPr>
            <a:r>
              <a:t>• Pubblicazione Editoriale: Rilasciata con l'etichetta Ema.Rec e in formato audiolibro (Youcanprint / IBS), rappresenta l'inaugurazione ufficiale del connubio tra poesia e musicoterapia.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72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kerokrall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0040"/>
            <a:ext cx="1005840" cy="10058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5920" y="320040"/>
            <a:ext cx="10058400" cy="10058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l">
              <a:defRPr sz="2200" b="1">
                <a:solidFill>
                  <a:srgbClr val="D4AF37"/>
                </a:solidFill>
                <a:latin typeface="Georgia"/>
              </a:defRPr>
            </a:pPr>
            <a:r>
              <a:t>Collaborazioni d'Eccellenza: Dai Mantra Sacri all'Elettronica d'Autore con Ema.Rec</a:t>
            </a:r>
          </a:p>
        </p:txBody>
      </p:sp>
      <p:sp>
        <p:nvSpPr>
          <p:cNvPr id="4" name="Rectangle 3"/>
          <p:cNvSpPr/>
          <p:nvPr/>
        </p:nvSpPr>
        <p:spPr>
          <a:xfrm>
            <a:off x="1645920" y="1280160"/>
            <a:ext cx="10058400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12772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B49B5A"/>
                </a:solidFill>
                <a:latin typeface="Verdana"/>
              </a:defRPr>
            </a:pPr>
            <a:r>
              <a:t>Radio Kerokrall — The Sound of Inner Peace   |   Marino Målima Peiretti   |   Pagina 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3474720" cy="4663440"/>
          </a:xfrm>
          <a:prstGeom prst="roundRect">
            <a:avLst/>
          </a:prstGeom>
          <a:solidFill>
            <a:srgbClr val="122440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03200" lIns="203200" rIns="203200"/>
          <a:lstStyle/>
          <a:p>
            <a:pPr algn="ctr">
              <a:defRPr sz="1200" b="1">
                <a:solidFill>
                  <a:srgbClr val="F5D778"/>
                </a:solidFill>
                <a:latin typeface="Verdana"/>
              </a:defRPr>
            </a:pPr>
            <a:r>
              <a:t>COLLABORAZIONE 01</a:t>
            </a:r>
          </a:p>
          <a:p>
            <a:pPr>
              <a:spcBef>
                <a:spcPts val="600"/>
              </a:spcBef>
              <a:spcAft>
                <a:spcPts val="1000"/>
              </a:spcAft>
              <a:defRPr sz="1700" b="1">
                <a:solidFill>
                  <a:srgbClr val="D4AF37"/>
                </a:solidFill>
                <a:latin typeface="Georgia"/>
              </a:defRPr>
            </a:pPr>
            <a:r>
              <a:t>Martina Forma &amp; i Mantra Sacri</a:t>
            </a:r>
          </a:p>
          <a:p>
            <a:pPr>
              <a:defRPr sz="1300">
                <a:solidFill>
                  <a:srgbClr val="F8F5EE"/>
                </a:solidFill>
                <a:latin typeface="Verdana"/>
              </a:defRPr>
            </a:pPr>
            <a:r>
              <a:t>• Album 'MANTRA' e 'MANTRA_RMX' (2025/2026).</a:t>
            </a:r>
            <a:br/>
            <a:r>
              <a:t>• Rielaborazione dei mantra della tradizione orientale (Om Mani Padme Hum, Om Namah Shivaya, Om Shanti Om).</a:t>
            </a:r>
            <a:br/>
            <a:r>
              <a:t>• Fusione tra canto sacro, ambient contemplativo e battimenti binaurali a 432 Hz per la meditazione profonda.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26280" y="1463040"/>
            <a:ext cx="3474720" cy="4663440"/>
          </a:xfrm>
          <a:prstGeom prst="roundRect">
            <a:avLst/>
          </a:prstGeom>
          <a:solidFill>
            <a:srgbClr val="122440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03200" lIns="203200" rIns="203200"/>
          <a:lstStyle/>
          <a:p>
            <a:pPr algn="ctr">
              <a:defRPr sz="1200" b="1">
                <a:solidFill>
                  <a:srgbClr val="F5D778"/>
                </a:solidFill>
                <a:latin typeface="Verdana"/>
              </a:defRPr>
            </a:pPr>
            <a:r>
              <a:t>COLLABORAZIONE 02</a:t>
            </a:r>
          </a:p>
          <a:p>
            <a:pPr>
              <a:spcBef>
                <a:spcPts val="600"/>
              </a:spcBef>
              <a:spcAft>
                <a:spcPts val="1000"/>
              </a:spcAft>
              <a:defRPr sz="1700" b="1">
                <a:solidFill>
                  <a:srgbClr val="D4AF37"/>
                </a:solidFill>
                <a:latin typeface="Georgia"/>
              </a:defRPr>
            </a:pPr>
            <a:r>
              <a:t>Progetto Brusio ('Epidurale')</a:t>
            </a:r>
          </a:p>
          <a:p>
            <a:pPr>
              <a:defRPr sz="1300">
                <a:solidFill>
                  <a:srgbClr val="F8F5EE"/>
                </a:solidFill>
                <a:latin typeface="Verdana"/>
              </a:defRPr>
            </a:pPr>
            <a:r>
              <a:t>• Partecipazione straordinaria alla chitarra elettrica ed effettistica nell'EP autoprodotto 'Epidurale'.</a:t>
            </a:r>
            <a:br/>
            <a:r>
              <a:t>• Esperimento riuscito tra musica elettronica sperimentale e cantautorato italiano d'avanguardia.</a:t>
            </a:r>
            <a:br/>
            <a:r>
              <a:t>• Testimonianza di grande flessibilità eclettica.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321040" y="1463040"/>
            <a:ext cx="3474720" cy="4663440"/>
          </a:xfrm>
          <a:prstGeom prst="roundRect">
            <a:avLst/>
          </a:prstGeom>
          <a:solidFill>
            <a:srgbClr val="122440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03200" lIns="203200" rIns="203200"/>
          <a:lstStyle/>
          <a:p>
            <a:pPr algn="ctr">
              <a:defRPr sz="1200" b="1">
                <a:solidFill>
                  <a:srgbClr val="F5D778"/>
                </a:solidFill>
                <a:latin typeface="Verdana"/>
              </a:defRPr>
            </a:pPr>
            <a:r>
              <a:t>PARTNER UFFICIALE</a:t>
            </a:r>
          </a:p>
          <a:p>
            <a:pPr>
              <a:spcBef>
                <a:spcPts val="600"/>
              </a:spcBef>
              <a:spcAft>
                <a:spcPts val="1000"/>
              </a:spcAft>
              <a:defRPr sz="1700" b="1">
                <a:solidFill>
                  <a:srgbClr val="D4AF37"/>
                </a:solidFill>
                <a:latin typeface="Georgia"/>
              </a:defRPr>
            </a:pPr>
            <a:r>
              <a:t>Etichetta Indipendente Ema.Rec</a:t>
            </a:r>
          </a:p>
          <a:p>
            <a:pPr>
              <a:defRPr sz="1300">
                <a:solidFill>
                  <a:srgbClr val="F8F5EE"/>
                </a:solidFill>
                <a:latin typeface="Verdana"/>
              </a:defRPr>
            </a:pPr>
            <a:r>
              <a:t>• Sodalizio artistico con la label specializzata in musica a 432 Hz, ambient e jazz contemporaneo.</a:t>
            </a:r>
            <a:br/>
            <a:r>
              <a:t>• Marino Peiretti opera anche come Sound Engineer e Fonico, curando personalmente registrazione, mixaggio e mastering delle proprie opere.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72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kerokrall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0040"/>
            <a:ext cx="1005840" cy="10058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5920" y="320040"/>
            <a:ext cx="10058400" cy="10058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l">
              <a:defRPr sz="2200" b="1">
                <a:solidFill>
                  <a:srgbClr val="D4AF37"/>
                </a:solidFill>
                <a:latin typeface="Georgia"/>
              </a:defRPr>
            </a:pPr>
            <a:r>
              <a:t>Guida all'Ascolto: Selezione Editoriale dei Brani Principali per i Palinsesti di Radio Kerokrall</a:t>
            </a:r>
          </a:p>
        </p:txBody>
      </p:sp>
      <p:sp>
        <p:nvSpPr>
          <p:cNvPr id="4" name="Rectangle 3"/>
          <p:cNvSpPr/>
          <p:nvPr/>
        </p:nvSpPr>
        <p:spPr>
          <a:xfrm>
            <a:off x="1645920" y="1280160"/>
            <a:ext cx="10058400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12772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B49B5A"/>
                </a:solidFill>
                <a:latin typeface="Verdana"/>
              </a:defRPr>
            </a:pPr>
            <a:r>
              <a:t>Radio Kerokrall — The Sound of Inner Peace   |   Marino Målima Peiretti   |   Pagina 9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1463040"/>
          <a:ext cx="10728655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2560320"/>
                <a:gridCol w="1463040"/>
                <a:gridCol w="3779215"/>
              </a:tblGrid>
              <a:tr h="77724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0B172C"/>
                          </a:solidFill>
                          <a:latin typeface="Georgia"/>
                        </a:rPr>
                        <a:t>Titolo Brano</a:t>
                      </a:r>
                    </a:p>
                  </a:txBody>
                  <a:tcPr marL="127000" marR="127000" marT="101600" marB="101600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0B172C"/>
                          </a:solidFill>
                          <a:latin typeface="Georgia"/>
                        </a:rPr>
                        <a:t>Album di Provenienza</a:t>
                      </a:r>
                    </a:p>
                  </a:txBody>
                  <a:tcPr marL="127000" marR="127000" marT="101600" marB="101600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0B172C"/>
                          </a:solidFill>
                          <a:latin typeface="Georgia"/>
                        </a:rPr>
                        <a:t>Durata</a:t>
                      </a:r>
                    </a:p>
                  </a:txBody>
                  <a:tcPr marL="127000" marR="127000" marT="101600" marB="101600">
                    <a:solidFill>
                      <a:srgbClr val="D4AF3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0B172C"/>
                          </a:solidFill>
                          <a:latin typeface="Georgia"/>
                        </a:rPr>
                        <a:t>Destinazione d'Uso in Radio</a:t>
                      </a:r>
                    </a:p>
                  </a:txBody>
                  <a:tcPr marL="127000" marR="127000" marT="101600" marB="101600">
                    <a:solidFill>
                      <a:srgbClr val="D4AF37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5D778"/>
                          </a:solidFill>
                          <a:latin typeface="Verdana"/>
                        </a:rPr>
                        <a:t>La Corda del Buddha</a:t>
                      </a:r>
                    </a:p>
                  </a:txBody>
                  <a:tcPr marL="127000" marR="127000" marT="101600" marB="101600">
                    <a:solidFill>
                      <a:srgbClr val="1224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8F5EE"/>
                          </a:solidFill>
                          <a:latin typeface="Verdana"/>
                        </a:rPr>
                        <a:t>La Corda del Buddha</a:t>
                      </a:r>
                    </a:p>
                  </a:txBody>
                  <a:tcPr marL="127000" marR="127000" marT="101600" marB="101600">
                    <a:solidFill>
                      <a:srgbClr val="1224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8F5EE"/>
                          </a:solidFill>
                          <a:latin typeface="Verdana"/>
                        </a:rPr>
                        <a:t>9:25</a:t>
                      </a:r>
                    </a:p>
                  </a:txBody>
                  <a:tcPr marL="127000" marR="127000" marT="101600" marB="101600">
                    <a:solidFill>
                      <a:srgbClr val="1224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8F5EE"/>
                          </a:solidFill>
                          <a:latin typeface="Verdana"/>
                        </a:rPr>
                        <a:t>Fascia Serale / Meditazione Profonda</a:t>
                      </a:r>
                    </a:p>
                  </a:txBody>
                  <a:tcPr marL="127000" marR="127000" marT="101600" marB="101600">
                    <a:solidFill>
                      <a:srgbClr val="122440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5D778"/>
                          </a:solidFill>
                          <a:latin typeface="Verdana"/>
                        </a:rPr>
                        <a:t>Slow Time</a:t>
                      </a:r>
                    </a:p>
                  </a:txBody>
                  <a:tcPr marL="127000" marR="127000" marT="101600" marB="101600">
                    <a:solidFill>
                      <a:srgbClr val="0E1C3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8F5EE"/>
                          </a:solidFill>
                          <a:latin typeface="Verdana"/>
                        </a:rPr>
                        <a:t>Relax Vol. 1</a:t>
                      </a:r>
                    </a:p>
                  </a:txBody>
                  <a:tcPr marL="127000" marR="127000" marT="101600" marB="101600">
                    <a:solidFill>
                      <a:srgbClr val="0E1C3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8F5EE"/>
                          </a:solidFill>
                          <a:latin typeface="Verdana"/>
                        </a:rPr>
                        <a:t>6:04</a:t>
                      </a:r>
                    </a:p>
                  </a:txBody>
                  <a:tcPr marL="127000" marR="127000" marT="101600" marB="101600">
                    <a:solidFill>
                      <a:srgbClr val="0E1C3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8F5EE"/>
                          </a:solidFill>
                          <a:latin typeface="Verdana"/>
                        </a:rPr>
                        <a:t>Pomeriggio Rilassante &amp; De-stress</a:t>
                      </a:r>
                    </a:p>
                  </a:txBody>
                  <a:tcPr marL="127000" marR="127000" marT="101600" marB="101600">
                    <a:solidFill>
                      <a:srgbClr val="0E1C34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5D778"/>
                          </a:solidFill>
                          <a:latin typeface="Verdana"/>
                        </a:rPr>
                        <a:t>Nirvana</a:t>
                      </a:r>
                    </a:p>
                  </a:txBody>
                  <a:tcPr marL="127000" marR="127000" marT="101600" marB="101600">
                    <a:solidFill>
                      <a:srgbClr val="1224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8F5EE"/>
                          </a:solidFill>
                          <a:latin typeface="Verdana"/>
                        </a:rPr>
                        <a:t>Nirvana (432 Hz)</a:t>
                      </a:r>
                    </a:p>
                  </a:txBody>
                  <a:tcPr marL="127000" marR="127000" marT="101600" marB="101600">
                    <a:solidFill>
                      <a:srgbClr val="1224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8F5EE"/>
                          </a:solidFill>
                          <a:latin typeface="Verdana"/>
                        </a:rPr>
                        <a:t>5:51</a:t>
                      </a:r>
                    </a:p>
                  </a:txBody>
                  <a:tcPr marL="127000" marR="127000" marT="101600" marB="101600">
                    <a:solidFill>
                      <a:srgbClr val="1224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8F5EE"/>
                          </a:solidFill>
                          <a:latin typeface="Verdana"/>
                        </a:rPr>
                        <a:t>Chitarra Solista &amp; Quiete Mentale</a:t>
                      </a:r>
                    </a:p>
                  </a:txBody>
                  <a:tcPr marL="127000" marR="127000" marT="101600" marB="101600">
                    <a:solidFill>
                      <a:srgbClr val="122440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5D778"/>
                          </a:solidFill>
                          <a:latin typeface="Verdana"/>
                        </a:rPr>
                        <a:t>Tao2-Kun</a:t>
                      </a:r>
                    </a:p>
                  </a:txBody>
                  <a:tcPr marL="127000" marR="127000" marT="101600" marB="101600">
                    <a:solidFill>
                      <a:srgbClr val="0E1C3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8F5EE"/>
                          </a:solidFill>
                          <a:latin typeface="Verdana"/>
                        </a:rPr>
                        <a:t>Tao</a:t>
                      </a:r>
                    </a:p>
                  </a:txBody>
                  <a:tcPr marL="127000" marR="127000" marT="101600" marB="101600">
                    <a:solidFill>
                      <a:srgbClr val="0E1C3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8F5EE"/>
                          </a:solidFill>
                          <a:latin typeface="Verdana"/>
                        </a:rPr>
                        <a:t>5:56</a:t>
                      </a:r>
                    </a:p>
                  </a:txBody>
                  <a:tcPr marL="127000" marR="127000" marT="101600" marB="101600">
                    <a:solidFill>
                      <a:srgbClr val="0E1C3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8F5EE"/>
                          </a:solidFill>
                          <a:latin typeface="Verdana"/>
                        </a:rPr>
                        <a:t>Armonia Ambient &amp; Risonanza Aurea</a:t>
                      </a:r>
                    </a:p>
                  </a:txBody>
                  <a:tcPr marL="127000" marR="127000" marT="101600" marB="101600">
                    <a:solidFill>
                      <a:srgbClr val="0E1C34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5D778"/>
                          </a:solidFill>
                          <a:latin typeface="Verdana"/>
                        </a:rPr>
                        <a:t>Corolle</a:t>
                      </a:r>
                    </a:p>
                  </a:txBody>
                  <a:tcPr marL="127000" marR="127000" marT="101600" marB="101600">
                    <a:solidFill>
                      <a:srgbClr val="1224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8F5EE"/>
                          </a:solidFill>
                          <a:latin typeface="Verdana"/>
                        </a:rPr>
                        <a:t>La Corda del Buddha</a:t>
                      </a:r>
                    </a:p>
                  </a:txBody>
                  <a:tcPr marL="127000" marR="127000" marT="101600" marB="101600">
                    <a:solidFill>
                      <a:srgbClr val="1224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8F5EE"/>
                          </a:solidFill>
                          <a:latin typeface="Verdana"/>
                        </a:rPr>
                        <a:t>9:07</a:t>
                      </a:r>
                    </a:p>
                  </a:txBody>
                  <a:tcPr marL="127000" marR="127000" marT="101600" marB="101600">
                    <a:solidFill>
                      <a:srgbClr val="12244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8F5EE"/>
                          </a:solidFill>
                          <a:latin typeface="Verdana"/>
                        </a:rPr>
                        <a:t>Notturno Contemplativo &amp; BioSound</a:t>
                      </a:r>
                    </a:p>
                  </a:txBody>
                  <a:tcPr marL="127000" marR="127000" marT="101600" marB="101600">
                    <a:solidFill>
                      <a:srgbClr val="12244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172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kerokrall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0040"/>
            <a:ext cx="1005840" cy="10058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5920" y="320040"/>
            <a:ext cx="10058400" cy="10058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 algn="l">
              <a:defRPr sz="2200" b="1">
                <a:solidFill>
                  <a:srgbClr val="D4AF37"/>
                </a:solidFill>
                <a:latin typeface="Georgia"/>
              </a:defRPr>
            </a:pPr>
            <a:r>
              <a:t>Marino Målima Peiretti Incarna Perfettamente la Missione di Radio Kerokrall: Il Suono come Santuario</a:t>
            </a:r>
          </a:p>
        </p:txBody>
      </p:sp>
      <p:sp>
        <p:nvSpPr>
          <p:cNvPr id="4" name="Rectangle 3"/>
          <p:cNvSpPr/>
          <p:nvPr/>
        </p:nvSpPr>
        <p:spPr>
          <a:xfrm>
            <a:off x="1645920" y="1280160"/>
            <a:ext cx="10058400" cy="254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12772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B49B5A"/>
                </a:solidFill>
                <a:latin typeface="Verdana"/>
              </a:defRPr>
            </a:pPr>
            <a:r>
              <a:t>Radio Kerokrall — The Sound of Inner Peace   |   Marino Målima Peiretti   |   Pagina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5303520" cy="4663440"/>
          </a:xfrm>
          <a:prstGeom prst="roundRect">
            <a:avLst/>
          </a:prstGeom>
          <a:solidFill>
            <a:srgbClr val="122440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54000" lIns="279400" rIns="279400"/>
          <a:lstStyle/>
          <a:p>
            <a:pPr algn="ctr">
              <a:defRPr sz="2000" b="1">
                <a:solidFill>
                  <a:srgbClr val="D4AF37"/>
                </a:solidFill>
                <a:latin typeface="Georgia"/>
              </a:defRPr>
            </a:pPr>
            <a:r>
              <a:t>Sintesi dell'Identità Artistica</a:t>
            </a:r>
          </a:p>
          <a:p>
            <a:pPr>
              <a:spcBef>
                <a:spcPts val="1400"/>
              </a:spcBef>
              <a:defRPr sz="1350">
                <a:solidFill>
                  <a:srgbClr val="F8F5EE"/>
                </a:solidFill>
                <a:latin typeface="Verdana"/>
              </a:defRPr>
            </a:pPr>
            <a:r>
              <a:t>• Un Percorso Senza Compromessi: Dalla chitarra jazz alle avanguardie europee (IK14, Ophiuco), fino alla trasformazione in ricercatore sonoro e musicoterapeuta.</a:t>
            </a:r>
            <a:br/>
            <a:br/>
            <a:r>
              <a:t>• Rigore Scientifico e Filosofia: Il Metodo BioSound unisce l'accordatura a 432 Hz e i battimenti binaurali al pensiero Zen e Taoista.</a:t>
            </a:r>
            <a:br/>
            <a:br/>
            <a:r>
              <a:t>• Musica che Cura: Un'opera orientata al benessere psicofisico e al riequilibrio della persona.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463040"/>
            <a:ext cx="5303520" cy="4663440"/>
          </a:xfrm>
          <a:prstGeom prst="roundRect">
            <a:avLst/>
          </a:prstGeom>
          <a:solidFill>
            <a:srgbClr val="122440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254000" lIns="279400" rIns="279400"/>
          <a:lstStyle/>
          <a:p>
            <a:pPr algn="ctr">
              <a:defRPr sz="2000" b="1">
                <a:solidFill>
                  <a:srgbClr val="D4AF37"/>
                </a:solidFill>
                <a:latin typeface="Georgia"/>
              </a:defRPr>
            </a:pPr>
            <a:r>
              <a:t>Valore Aggiunto per Radio Kerokrall</a:t>
            </a:r>
          </a:p>
          <a:p>
            <a:pPr>
              <a:spcBef>
                <a:spcPts val="1400"/>
              </a:spcBef>
              <a:defRPr sz="1350">
                <a:solidFill>
                  <a:srgbClr val="F8F5EE"/>
                </a:solidFill>
                <a:latin typeface="Verdana"/>
              </a:defRPr>
            </a:pPr>
            <a:r>
              <a:t>• Sintonia Totale col Brand: Perfetta aderenza al motto 'The Sound of Inner Peace', offrendo una trasmissione acustica di pace e introspezione.</a:t>
            </a:r>
            <a:br/>
            <a:br/>
            <a:r>
              <a:t>• Esperienza di Ascolto Unica: Palinsesti arricchiti da suite poetico-musicali, mantra e paesaggi ambient curati nei minimi dettagli di mixaggio.</a:t>
            </a:r>
            <a:br/>
            <a:br/>
            <a:r>
              <a:t>• Un Artista Guida: Marino Målima Peiretti rappresenta la scelta d'eccellenza per la programmazione meditativa e contemplativa di Radio Kerokrall.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