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53c45b17aca4b38" /><Relationship Type="http://schemas.openxmlformats.org/officeDocument/2006/relationships/extended-properties" Target="/docProps/app.xml" Id="Rb8b0e3fbbab049b1" /><Relationship Type="http://schemas.openxmlformats.org/officeDocument/2006/relationships/officeDocument" Target="/ppt/presentation.xml" Id="R9ab1f4fa9246402c" /></Relationships>
</file>

<file path=ppt/presentation.xml><?xml version="1.0" encoding="utf-8"?>
<p:presentation xmlns:p="http://schemas.openxmlformats.org/presentationml/2006/main">
  <p:sldMasterIdLst>
    <p:sldMasterId xmlns:r="http://schemas.openxmlformats.org/officeDocument/2006/relationships" id="2147483648" r:id="R94fbcdee2ab14e71"/>
  </p:sldMasterIdLst>
  <p:notesMasterIdLst>
    <p:notesMasterId xmlns:r="http://schemas.openxmlformats.org/officeDocument/2006/relationships" r:id="R50731bb358fd4ccb"/>
  </p:notesMasterIdLst>
  <p:sldIdLst>
    <p:sldId xmlns:r="http://schemas.openxmlformats.org/officeDocument/2006/relationships" id="256" r:id="Ra13429adf05647ce"/>
    <p:sldId xmlns:r="http://schemas.openxmlformats.org/officeDocument/2006/relationships" id="257" r:id="Rbdef16ca4b324d5d"/>
    <p:sldId xmlns:r="http://schemas.openxmlformats.org/officeDocument/2006/relationships" id="258" r:id="R65c7905ac9924cbe"/>
    <p:sldId xmlns:r="http://schemas.openxmlformats.org/officeDocument/2006/relationships" id="259" r:id="Rbc42788f64714108"/>
    <p:sldId xmlns:r="http://schemas.openxmlformats.org/officeDocument/2006/relationships" id="260" r:id="Rc2b0d0110d2b44d2"/>
    <p:sldId xmlns:r="http://schemas.openxmlformats.org/officeDocument/2006/relationships" id="261" r:id="R46b9b37d91a1488d"/>
    <p:sldId xmlns:r="http://schemas.openxmlformats.org/officeDocument/2006/relationships" id="262" r:id="Reedaa1956fe84779"/>
    <p:sldId xmlns:r="http://schemas.openxmlformats.org/officeDocument/2006/relationships" id="263" r:id="R1530d4c724c940fb"/>
    <p:sldId xmlns:r="http://schemas.openxmlformats.org/officeDocument/2006/relationships" id="264" r:id="R9a623c29e5d24396"/>
    <p:sldId xmlns:r="http://schemas.openxmlformats.org/officeDocument/2006/relationships" id="265" r:id="R7ea3cb4a81b84c37"/>
  </p:sldIdLst>
  <p:sldSz cx="12191695" cy="6858000"/>
  <p:notesSz cx="6858000" cy="9144000"/>
  <p:defaultTextStyle>
    <a:defPPr xmlns:a="http://schemas.openxmlformats.org/drawingml/2006/main">
      <a:buNone/>
    </a:defPPr>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837ab81c1af840e2" /><Relationship Type="http://schemas.openxmlformats.org/officeDocument/2006/relationships/slideMaster" Target="/ppt/slideMasters/slideMaster1.xml" Id="R94fbcdee2ab14e71" /><Relationship Type="http://schemas.openxmlformats.org/officeDocument/2006/relationships/notesMaster" Target="/ppt/notesMasters/notesMaster1.xml" Id="R50731bb358fd4ccb" /><Relationship Type="http://schemas.openxmlformats.org/officeDocument/2006/relationships/presProps" Target="/ppt/presProps.xml" Id="R5da01ff1658f44cd" /><Relationship Type="http://schemas.openxmlformats.org/officeDocument/2006/relationships/viewProps" Target="/ppt/viewProps.xml" Id="R9e338ef135004c58" /><Relationship Type="http://schemas.openxmlformats.org/officeDocument/2006/relationships/tableStyles" Target="/ppt/tableStyles.xml" Id="R524ce99a8d7c4a90" /><Relationship Type="http://schemas.openxmlformats.org/officeDocument/2006/relationships/slide" Target="/ppt/slides/slide1.xml" Id="Ra13429adf05647ce" /><Relationship Type="http://schemas.openxmlformats.org/officeDocument/2006/relationships/slide" Target="/ppt/slides/slide2.xml" Id="Rbdef16ca4b324d5d" /><Relationship Type="http://schemas.openxmlformats.org/officeDocument/2006/relationships/slide" Target="/ppt/slides/slide3.xml" Id="R65c7905ac9924cbe" /><Relationship Type="http://schemas.openxmlformats.org/officeDocument/2006/relationships/slide" Target="/ppt/slides/slide4.xml" Id="Rbc42788f64714108" /><Relationship Type="http://schemas.openxmlformats.org/officeDocument/2006/relationships/slide" Target="/ppt/slides/slide5.xml" Id="Rc2b0d0110d2b44d2" /><Relationship Type="http://schemas.openxmlformats.org/officeDocument/2006/relationships/slide" Target="/ppt/slides/slide6.xml" Id="R46b9b37d91a1488d" /><Relationship Type="http://schemas.openxmlformats.org/officeDocument/2006/relationships/slide" Target="/ppt/slides/slide7.xml" Id="Reedaa1956fe84779" /><Relationship Type="http://schemas.openxmlformats.org/officeDocument/2006/relationships/slide" Target="/ppt/slides/slide8.xml" Id="R1530d4c724c940fb" /><Relationship Type="http://schemas.openxmlformats.org/officeDocument/2006/relationships/slide" Target="/ppt/slides/slide9.xml" Id="R9a623c29e5d24396" /><Relationship Type="http://schemas.openxmlformats.org/officeDocument/2006/relationships/slide" Target="/ppt/slides/slide10.xml" Id="R7ea3cb4a81b84c3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b3ccc07f664ed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1e06bc9c2a40d8" /><Relationship Type="http://schemas.openxmlformats.org/officeDocument/2006/relationships/notesMaster" Target="/ppt/notesMasters/notesMaster1.xml" Id="R1779d6f757e6472f" /></Relationships>
</file>

<file path=ppt/notesSlides/_rels/notesSlide2.xml.rels>&#65279;<?xml version="1.0" encoding="utf-8"?><Relationships xmlns="http://schemas.openxmlformats.org/package/2006/relationships"><Relationship Type="http://schemas.openxmlformats.org/officeDocument/2006/relationships/slide" Target="/ppt/slides/slide2.xml" Id="R7310f21c0009496e" /><Relationship Type="http://schemas.openxmlformats.org/officeDocument/2006/relationships/notesMaster" Target="/ppt/notesMasters/notesMaster1.xml" Id="Ree6e3b91b70c49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16efe3342bf492e" /><Relationship Type="http://schemas.openxmlformats.org/officeDocument/2006/relationships/notesMaster" Target="/ppt/notesMasters/notesMaster1.xml" Id="Rca297fa432ad41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5540561602d4154" /><Relationship Type="http://schemas.openxmlformats.org/officeDocument/2006/relationships/notesMaster" Target="/ppt/notesMasters/notesMaster1.xml" Id="Rbe011988076341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3fdf06e9ce405e" /><Relationship Type="http://schemas.openxmlformats.org/officeDocument/2006/relationships/notesMaster" Target="/ppt/notesMasters/notesMaster1.xml" Id="Rfedf741ba9bb40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24a901bfd2dc45fa" /><Relationship Type="http://schemas.openxmlformats.org/officeDocument/2006/relationships/notesMaster" Target="/ppt/notesMasters/notesMaster1.xml" Id="R26d9ab175c52477e" /></Relationships>
</file>

<file path=ppt/notesSlides/_rels/notesSlide7.xml.rels>&#65279;<?xml version="1.0" encoding="utf-8"?><Relationships xmlns="http://schemas.openxmlformats.org/package/2006/relationships"><Relationship Type="http://schemas.openxmlformats.org/officeDocument/2006/relationships/slide" Target="/ppt/slides/slide7.xml" Id="R6dc16cd44bff419a" /><Relationship Type="http://schemas.openxmlformats.org/officeDocument/2006/relationships/notesMaster" Target="/ppt/notesMasters/notesMaster1.xml" Id="Rdb84987dc7c84990"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3ed95258dd4724" /><Relationship Type="http://schemas.openxmlformats.org/officeDocument/2006/relationships/notesMaster" Target="/ppt/notesMasters/notesMaster1.xml" Id="Rd540fa67fbd2492f" /></Relationships>
</file>

<file path=ppt/notesSlides/_rels/notesSlide9.xml.rels>&#65279;<?xml version="1.0" encoding="utf-8"?><Relationships xmlns="http://schemas.openxmlformats.org/package/2006/relationships"><Relationship Type="http://schemas.openxmlformats.org/officeDocument/2006/relationships/slide" Target="/ppt/slides/slide9.xml" Id="R9274ee8b39654c46" /><Relationship Type="http://schemas.openxmlformats.org/officeDocument/2006/relationships/notesMaster" Target="/ppt/notesMasters/notesMaster1.xml" Id="Rf571dc24449344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e9f4d6668594a6f" /><Relationship Type="http://schemas.openxmlformats.org/officeDocument/2006/relationships/notesMaster" Target="/ppt/notesMasters/notesMaster1.xml" Id="R08e7d73ed6a045c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a39c8f9e8a74d0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0517057a7aa412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147613acba5492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d71c3468f6749a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92fd272c266484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2b93265ec494ca2"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b4fac6472a7b445f"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0148ea7949bb41d6"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fcfd476a6d074a93"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cdd46b1764cc4d1a"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979d18e628b34a1b"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32DFB82-B4B0-4C5C-A7F5-EA6B51F5012E}"/>
              </a:ext>
            </a:extLst>
          </p:cNvPr>
          <p:cNvSpPr>
            <a:spLocks xmlns:a="http://schemas.openxmlformats.org/drawingml/2006/main" noGrp="1"/>
          </p:cNvSpPr>
          <p:nvPr>
            <p:ph type="ctrTitle" idx="0"/>
          </p:nvPr>
        </p:nvSpPr>
        <p:spPr>
          <a:xfrm xmlns:a="http://schemas.openxmlformats.org/drawingml/2006/main">
            <a:off x="685800" y="2130425"/>
            <a:ext cx="7772400" cy="1470025"/>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AE5435B4-3DB1-45A1-AF6F-089C890BF19A}"/>
              </a:ext>
            </a:extLst>
          </p:cNvPr>
          <p:cNvSpPr>
            <a:spLocks xmlns:a="http://schemas.openxmlformats.org/drawingml/2006/main" noGrp="1"/>
          </p:cNvSpPr>
          <p:nvPr>
            <p:ph type="subTitle" idx="1"/>
          </p:nvPr>
        </p:nvSpPr>
        <p:spPr>
          <a:xfrm xmlns:a="http://schemas.openxmlformats.org/drawingml/2006/main">
            <a:off x="1371600" y="3886200"/>
            <a:ext cx="6400800" cy="1752600"/>
          </a:xfrm>
        </p:spPr>
        <p:txBody>
          <a:bodyPr xmlns:a="http://schemas.openxmlformats.org/drawingml/2006/main"/>
          <a:lstStyle xmlns:a="http://schemas.openxmlformats.org/drawingml/2006/main">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5D73B915-4461-4DBF-9C27-EEED4AE50C2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8964B986-D990-48CA-8A68-83E03F8CFA7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75C6F38F-5053-46CE-A86E-F0AE59B8585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F322DA0-3708-4727-A982-348B9F2AA3C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F3B3C152-77FB-4975-A156-5217399D6FBB}"/>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009F9D1E-B459-40D6-883A-A4E46BF823B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9F29318F-53A3-4AA3-B3CB-DEB4ECBD783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803C72BE-E751-4BF1-9499-00E4E2A001A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EAB46B0-0C0E-4B4D-9296-9388346D2BEC}"/>
              </a:ext>
            </a:extLst>
          </p:cNvPr>
          <p:cNvSpPr>
            <a:spLocks xmlns:a="http://schemas.openxmlformats.org/drawingml/2006/main" noGrp="1"/>
          </p:cNvSpPr>
          <p:nvPr>
            <p:ph type="title" idx="0"/>
          </p:nvPr>
        </p:nvSpPr>
        <p:spPr>
          <a:xfrm xmlns:a="http://schemas.openxmlformats.org/drawingml/2006/main">
            <a:off x="722313" y="4406900"/>
            <a:ext cx="7772400" cy="1362075"/>
          </a:xfrm>
        </p:spPr>
        <p:txBody>
          <a:bodyPr xmlns:a="http://schemas.openxmlformats.org/drawingml/2006/main" anchor="t"/>
          <a:lstStyle xmlns:a="http://schemas.openxmlformats.org/drawingml/2006/main">
            <a:lvl1pPr algn="l">
              <a:buNone/>
              <a:defRPr sz="4000" b="1" cap="all"/>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1F6D262D-CDA0-4999-AD97-CACEA57F3197}"/>
              </a:ext>
            </a:extLst>
          </p:cNvPr>
          <p:cNvSpPr>
            <a:spLocks xmlns:a="http://schemas.openxmlformats.org/drawingml/2006/main" noGrp="1"/>
          </p:cNvSpPr>
          <p:nvPr>
            <p:ph type="body" idx="1"/>
          </p:nvPr>
        </p:nvSpPr>
        <p:spPr>
          <a:xfrm xmlns:a="http://schemas.openxmlformats.org/drawingml/2006/main">
            <a:off x="722313" y="2906713"/>
            <a:ext cx="7772400" cy="1500187"/>
          </a:xfrm>
        </p:spPr>
        <p:txBody>
          <a:bodyPr xmlns:a="http://schemas.openxmlformats.org/drawingml/2006/main" anchor="b"/>
          <a:lstStyle xmlns:a="http://schemas.openxmlformats.org/drawingml/2006/main">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67C53402-9F17-4A84-A7AE-2D52C94090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F57BD763-D2F8-486E-A171-D3A9A44A52F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22979946-61D2-4A29-A537-8D5A01A9B21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686A143-3C1A-4946-BF71-070A2EAEBA0B}"/>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B1C9E047-A3D4-4C95-A11D-2E21A1DD11C6}"/>
              </a:ext>
            </a:extLst>
          </p:cNvPr>
          <p:cNvSpPr>
            <a:spLocks xmlns:a="http://schemas.openxmlformats.org/drawingml/2006/main" noGrp="1"/>
          </p:cNvSpPr>
          <p:nvPr>
            <p:ph idx="1"/>
          </p:nvPr>
        </p:nvSpPr>
        <p:spPr>
          <a:xfrm xmlns:a="http://schemas.openxmlformats.org/drawingml/2006/main">
            <a:off x="457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9E161AB7-457D-4019-BB0F-342283D05DCE}"/>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5E338156-C8B7-44CF-ADAD-25EDE3B0BB7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69934D46-D3D3-4BD3-BA7A-7B58B373E52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78A70B82-0291-44CB-B180-896FE04792E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EC7FDF8-7E10-4766-BBA2-1565139BC52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4E6629B5-8331-4D33-91FD-0113320DBF9A}"/>
              </a:ext>
            </a:extLst>
          </p:cNvPr>
          <p:cNvSpPr>
            <a:spLocks xmlns:a="http://schemas.openxmlformats.org/drawingml/2006/main" noGrp="1"/>
          </p:cNvSpPr>
          <p:nvPr>
            <p:ph type="body" idx="1"/>
          </p:nvPr>
        </p:nvSpPr>
        <p:spPr>
          <a:xfrm xmlns:a="http://schemas.openxmlformats.org/drawingml/2006/main">
            <a:off x="457200" y="1535113"/>
            <a:ext cx="4040188"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096AC73A-6460-4EB7-B436-D08A11301CDA}"/>
              </a:ext>
            </a:extLst>
          </p:cNvPr>
          <p:cNvSpPr>
            <a:spLocks xmlns:a="http://schemas.openxmlformats.org/drawingml/2006/main" noGrp="1"/>
          </p:cNvSpPr>
          <p:nvPr>
            <p:ph idx="2"/>
          </p:nvPr>
        </p:nvSpPr>
        <p:spPr>
          <a:xfrm xmlns:a="http://schemas.openxmlformats.org/drawingml/2006/main">
            <a:off x="457200" y="2174875"/>
            <a:ext cx="4040188"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C16F6291-66BB-4006-93B7-3A9549538E5D}"/>
              </a:ext>
            </a:extLst>
          </p:cNvPr>
          <p:cNvSpPr>
            <a:spLocks xmlns:a="http://schemas.openxmlformats.org/drawingml/2006/main" noGrp="1"/>
          </p:cNvSpPr>
          <p:nvPr>
            <p:ph type="body" idx="3"/>
          </p:nvPr>
        </p:nvSpPr>
        <p:spPr>
          <a:xfrm xmlns:a="http://schemas.openxmlformats.org/drawingml/2006/main">
            <a:off x="4645025" y="1535113"/>
            <a:ext cx="4041775"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E6BC0F92-BAF8-4046-82F8-B04CA707A6B4}"/>
              </a:ext>
            </a:extLst>
          </p:cNvPr>
          <p:cNvSpPr>
            <a:spLocks xmlns:a="http://schemas.openxmlformats.org/drawingml/2006/main" noGrp="1"/>
          </p:cNvSpPr>
          <p:nvPr>
            <p:ph idx="4"/>
          </p:nvPr>
        </p:nvSpPr>
        <p:spPr>
          <a:xfrm xmlns:a="http://schemas.openxmlformats.org/drawingml/2006/main">
            <a:off x="4645025" y="2174875"/>
            <a:ext cx="4041775"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B20DE144-26EF-4185-8304-A2F67220E0C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8" name="Footer Placeholder 7">
            <a:extLst xmlns:a="http://schemas.openxmlformats.org/drawingml/2006/main">
              <a:ext uri="{FF2B5EF4-FFF2-40B4-BE49-F238E27FC236}">
                <a16:creationId xmlns:a16="http://schemas.microsoft.com/office/drawing/2014/main" id="{70AEC213-C789-4736-ACAE-9ACB1590246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5D464923-7963-48BC-B62E-A5F67F2C23D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9A79FB4-0F3D-4811-BA65-2AB0DA3F6FD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507F443E-AE98-4F2C-874F-EF1A06B9B00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4" name="Footer Placeholder 3">
            <a:extLst xmlns:a="http://schemas.openxmlformats.org/drawingml/2006/main">
              <a:ext uri="{FF2B5EF4-FFF2-40B4-BE49-F238E27FC236}">
                <a16:creationId xmlns:a16="http://schemas.microsoft.com/office/drawing/2014/main" id="{34BC90CB-ACCB-4E6F-ABB8-8A0E17F8D57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ED8D9A5B-D054-402E-A4B0-D594537D10A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CAFDCBA4-9112-4373-917A-7B33F2868DF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3" name="Footer Placeholder 2">
            <a:extLst xmlns:a="http://schemas.openxmlformats.org/drawingml/2006/main">
              <a:ext uri="{FF2B5EF4-FFF2-40B4-BE49-F238E27FC236}">
                <a16:creationId xmlns:a16="http://schemas.microsoft.com/office/drawing/2014/main" id="{3011208B-971B-46A9-BB69-66D6C82B572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723153BA-EBE3-4957-95BB-5514002DBB7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257DD09-45E2-47C1-A50A-EFA6DC189A2B}"/>
              </a:ext>
            </a:extLst>
          </p:cNvPr>
          <p:cNvSpPr>
            <a:spLocks xmlns:a="http://schemas.openxmlformats.org/drawingml/2006/main" noGrp="1"/>
          </p:cNvSpPr>
          <p:nvPr>
            <p:ph type="title" idx="0"/>
          </p:nvPr>
        </p:nvSpPr>
        <p:spPr>
          <a:xfrm xmlns:a="http://schemas.openxmlformats.org/drawingml/2006/main">
            <a:off x="457200" y="273050"/>
            <a:ext cx="3008313" cy="1162050"/>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DECF55EE-9E42-4463-9813-EA2B4317B276}"/>
              </a:ext>
            </a:extLst>
          </p:cNvPr>
          <p:cNvSpPr>
            <a:spLocks xmlns:a="http://schemas.openxmlformats.org/drawingml/2006/main" noGrp="1"/>
          </p:cNvSpPr>
          <p:nvPr>
            <p:ph idx="1"/>
          </p:nvPr>
        </p:nvSpPr>
        <p:spPr>
          <a:xfrm xmlns:a="http://schemas.openxmlformats.org/drawingml/2006/main">
            <a:off x="3575050" y="273050"/>
            <a:ext cx="5111750"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9F76A11E-C388-45FD-928C-C153DE53A2C2}"/>
              </a:ext>
            </a:extLst>
          </p:cNvPr>
          <p:cNvSpPr>
            <a:spLocks xmlns:a="http://schemas.openxmlformats.org/drawingml/2006/main" noGrp="1"/>
          </p:cNvSpPr>
          <p:nvPr>
            <p:ph type="body" idx="2"/>
          </p:nvPr>
        </p:nvSpPr>
        <p:spPr>
          <a:xfrm xmlns:a="http://schemas.openxmlformats.org/drawingml/2006/main">
            <a:off x="457200" y="1435100"/>
            <a:ext cx="3008313" cy="4691063"/>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C508B97D-23B2-4CBC-A4FB-046C95FA497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DBB88D09-4BAC-41E4-AABD-F4F91D71399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B1939E53-4336-4B0D-903B-A85A8020E93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E438ABE-0F10-46FF-A506-6050F3C47B10}"/>
              </a:ext>
            </a:extLst>
          </p:cNvPr>
          <p:cNvSpPr>
            <a:spLocks xmlns:a="http://schemas.openxmlformats.org/drawingml/2006/main" noGrp="1"/>
          </p:cNvSpPr>
          <p:nvPr>
            <p:ph type="title" idx="0"/>
          </p:nvPr>
        </p:nvSpPr>
        <p:spPr>
          <a:xfrm xmlns:a="http://schemas.openxmlformats.org/drawingml/2006/main">
            <a:off x="1792288" y="4800600"/>
            <a:ext cx="5486400" cy="566738"/>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599F54B3-67A9-4107-8874-23DAA6B6FF54}"/>
              </a:ext>
            </a:extLst>
          </p:cNvPr>
          <p:cNvSpPr>
            <a:spLocks xmlns:a="http://schemas.openxmlformats.org/drawingml/2006/main" noGrp="1"/>
          </p:cNvSpPr>
          <p:nvPr>
            <p:ph type="pic" idx="1"/>
          </p:nvPr>
        </p:nvSpPr>
        <p:spPr>
          <a:xfrm xmlns:a="http://schemas.openxmlformats.org/drawingml/2006/main">
            <a:off x="1792288" y="612775"/>
            <a:ext cx="5486400" cy="4114800"/>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Text Placeholder 3">
            <a:extLst xmlns:a="http://schemas.openxmlformats.org/drawingml/2006/main">
              <a:ext uri="{FF2B5EF4-FFF2-40B4-BE49-F238E27FC236}">
                <a16:creationId xmlns:a16="http://schemas.microsoft.com/office/drawing/2014/main" id="{20DDAD56-D1B9-4053-B924-448334FBF6FD}"/>
              </a:ext>
            </a:extLst>
          </p:cNvPr>
          <p:cNvSpPr>
            <a:spLocks xmlns:a="http://schemas.openxmlformats.org/drawingml/2006/main" noGrp="1"/>
          </p:cNvSpPr>
          <p:nvPr>
            <p:ph type="body" idx="2"/>
          </p:nvPr>
        </p:nvSpPr>
        <p:spPr>
          <a:xfrm xmlns:a="http://schemas.openxmlformats.org/drawingml/2006/main">
            <a:off x="1792288" y="5367338"/>
            <a:ext cx="5486400" cy="804862"/>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42CF4FD6-8458-40B3-B69E-F6CE4665844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1EFEF312-812D-4E6C-817D-A33C801324E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9C510D3C-BA9C-4CB2-B91E-9DEA1AB5394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0DC080C-2D4A-4FD2-9AFE-67500EC13D2A}"/>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AD11EC8F-3F78-4E9C-A220-C2DFC043CD53}"/>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EE259B1C-5310-49E8-BCC2-3A0EAD2A9DC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6933AC5E-CD18-42CF-9CD8-A394DF95C0F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F120358-4AB2-4845-BD14-5616CF2ED3C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A407CE86-ACA1-4DF3-BA6E-31178027F7C8}"/>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097BBEB6-C2E3-45F4-8341-04EC45F7961F}"/>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F2ADC5D7-6B3A-4C5B-AD78-0A9AA3AAA76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0152A1A7-4166-45EC-803D-77A57D01A5D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074117FB-0535-467E-A418-9B44EDE8486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9682471a284032" /><Relationship Type="http://schemas.openxmlformats.org/officeDocument/2006/relationships/slideLayout" Target="/ppt/slideLayouts/slideLayout1.xml" Id="Rd9de704336a34bf9" /><Relationship Type="http://schemas.openxmlformats.org/officeDocument/2006/relationships/slideLayout" Target="/ppt/slideLayouts/slideLayout2.xml" Id="Rb67eb9caf4444f47" /><Relationship Type="http://schemas.openxmlformats.org/officeDocument/2006/relationships/slideLayout" Target="/ppt/slideLayouts/slideLayout3.xml" Id="Rf05bbb8c56b64919" /><Relationship Type="http://schemas.openxmlformats.org/officeDocument/2006/relationships/slideLayout" Target="/ppt/slideLayouts/slideLayout4.xml" Id="R8c7919176f47467c" /><Relationship Type="http://schemas.openxmlformats.org/officeDocument/2006/relationships/slideLayout" Target="/ppt/slideLayouts/slideLayout5.xml" Id="R57f01184addc41a9" /><Relationship Type="http://schemas.openxmlformats.org/officeDocument/2006/relationships/slideLayout" Target="/ppt/slideLayouts/slideLayout6.xml" Id="Rc11c303428c34a32" /><Relationship Type="http://schemas.openxmlformats.org/officeDocument/2006/relationships/slideLayout" Target="/ppt/slideLayouts/slideLayout7.xml" Id="R449b0eff8e4a4a9b" /><Relationship Type="http://schemas.openxmlformats.org/officeDocument/2006/relationships/slideLayout" Target="/ppt/slideLayouts/slideLayout8.xml" Id="R670707f14e834c23" /><Relationship Type="http://schemas.openxmlformats.org/officeDocument/2006/relationships/slideLayout" Target="/ppt/slideLayouts/slideLayout9.xml" Id="R2d68cce470904d7e" /><Relationship Type="http://schemas.openxmlformats.org/officeDocument/2006/relationships/slideLayout" Target="/ppt/slideLayouts/slideLayout10.xml" Id="R73cc0e2d29224964" /><Relationship Type="http://schemas.openxmlformats.org/officeDocument/2006/relationships/slideLayout" Target="/ppt/slideLayouts/slideLayout11.xml" Id="Rc5672c4e8e664f22"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E3C30B49-0011-429E-A6B5-C35FB8F85FAC}"/>
              </a:ext>
            </a:extLst>
          </p:cNvPr>
          <p:cNvSpPr>
            <a:spLocks xmlns:a="http://schemas.openxmlformats.org/drawingml/2006/main" noGrp="1"/>
          </p:cNvSpPr>
          <p:nvPr>
            <p:ph type="title" idx="0"/>
          </p:nvPr>
        </p:nvSpPr>
        <p:spPr>
          <a:xfrm xmlns:a="http://schemas.openxmlformats.org/drawingml/2006/main">
            <a:off x="457200" y="274638"/>
            <a:ext cx="8229600" cy="114300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430B495A-9240-48D7-9889-A8A43CEF12AC}"/>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1C9A3F35-875F-4E3C-AB2C-9683660CB6EB}"/>
              </a:ext>
            </a:extLst>
          </p:cNvPr>
          <p:cNvSpPr>
            <a:spLocks xmlns:a="http://schemas.openxmlformats.org/drawingml/2006/main" noGrp="1"/>
          </p:cNvSpPr>
          <p:nvPr>
            <p:ph type="dt" idx="2"/>
          </p:nvPr>
        </p:nvSpPr>
        <p:spPr>
          <a:xfrm xmlns:a="http://schemas.openxmlformats.org/drawingml/2006/main">
            <a:off x="457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B079AA46-93C6-4CB0-A838-3433E0D67EC8}"/>
              </a:ext>
            </a:extLst>
          </p:cNvPr>
          <p:cNvSpPr>
            <a:spLocks xmlns:a="http://schemas.openxmlformats.org/drawingml/2006/main" noGrp="1"/>
          </p:cNvSpPr>
          <p:nvPr>
            <p:ph type="ftr" idx="3"/>
          </p:nvPr>
        </p:nvSpPr>
        <p:spPr>
          <a:xfrm xmlns:a="http://schemas.openxmlformats.org/drawingml/2006/main">
            <a:off x="3124200" y="6356350"/>
            <a:ext cx="2895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AE84D7BF-A0EE-475C-84EF-48C638974957}"/>
              </a:ext>
            </a:extLst>
          </p:cNvPr>
          <p:cNvSpPr>
            <a:spLocks xmlns:a="http://schemas.openxmlformats.org/drawingml/2006/main" noGrp="1"/>
          </p:cNvSpPr>
          <p:nvPr>
            <p:ph type="sldNum" idx="4"/>
          </p:nvPr>
        </p:nvSpPr>
        <p:spPr>
          <a:xfrm xmlns:a="http://schemas.openxmlformats.org/drawingml/2006/main">
            <a:off x="6553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de704336a34bf9"/>
    <p:sldLayoutId xmlns:r="http://schemas.openxmlformats.org/officeDocument/2006/relationships" id="2147483650" r:id="Rb67eb9caf4444f47"/>
    <p:sldLayoutId xmlns:r="http://schemas.openxmlformats.org/officeDocument/2006/relationships" id="2147483651" r:id="Rf05bbb8c56b64919"/>
    <p:sldLayoutId xmlns:r="http://schemas.openxmlformats.org/officeDocument/2006/relationships" id="2147483652" r:id="R8c7919176f47467c"/>
    <p:sldLayoutId xmlns:r="http://schemas.openxmlformats.org/officeDocument/2006/relationships" id="2147483653" r:id="R57f01184addc41a9"/>
    <p:sldLayoutId xmlns:r="http://schemas.openxmlformats.org/officeDocument/2006/relationships" id="2147483654" r:id="Rc11c303428c34a32"/>
    <p:sldLayoutId xmlns:r="http://schemas.openxmlformats.org/officeDocument/2006/relationships" id="2147483655" r:id="R449b0eff8e4a4a9b"/>
    <p:sldLayoutId xmlns:r="http://schemas.openxmlformats.org/officeDocument/2006/relationships" id="2147483656" r:id="R670707f14e834c23"/>
    <p:sldLayoutId xmlns:r="http://schemas.openxmlformats.org/officeDocument/2006/relationships" id="2147483657" r:id="R2d68cce470904d7e"/>
    <p:sldLayoutId xmlns:r="http://schemas.openxmlformats.org/officeDocument/2006/relationships" id="2147483658" r:id="R73cc0e2d29224964"/>
    <p:sldLayoutId xmlns:r="http://schemas.openxmlformats.org/officeDocument/2006/relationships" id="2147483659" r:id="Rc5672c4e8e664f22"/>
  </p:sldLayoutIdLst>
  <p:txStyles>
    <p:titleStyle>
      <a:lvl1pPr xmlns:a="http://schemas.openxmlformats.org/drawingml/2006/main" algn="ctr" defTabSz="4572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4572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4572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4572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4572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4572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4572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4572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4572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7.xml" Id="R4b05f262bc3b46c0" /><Relationship Type="http://schemas.openxmlformats.org/officeDocument/2006/relationships/image" Target="/ppt/media/image.png" Id="Rf27b451d6d194aba" /><Relationship Type="http://schemas.openxmlformats.org/officeDocument/2006/relationships/notesSlide" Target="/ppt/notesSlides/notesSlide1.xml" Id="Rc4800ed8cfff49ec"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caafd5fe1ff146ed" /><Relationship Type="http://schemas.openxmlformats.org/officeDocument/2006/relationships/image" Target="/ppt/media/image.png" Id="R5052c84f42924bf1" /><Relationship Type="http://schemas.openxmlformats.org/officeDocument/2006/relationships/notesSlide" Target="/ppt/notesSlides/notesSlide2.xml" Id="Rda784d6548994948" /></Relationships>
</file>

<file path=ppt/slides/_rels/slide3.xml.rels>&#65279;<?xml version="1.0" encoding="utf-8"?><Relationships xmlns="http://schemas.openxmlformats.org/package/2006/relationships"><Relationship Type="http://schemas.openxmlformats.org/officeDocument/2006/relationships/slideLayout" Target="/ppt/slideLayouts/slideLayout7.xml" Id="R0937565785634522" /><Relationship Type="http://schemas.openxmlformats.org/officeDocument/2006/relationships/image" Target="/ppt/media/image.png" Id="R3fc3daa0bf984d04" /><Relationship Type="http://schemas.openxmlformats.org/officeDocument/2006/relationships/notesSlide" Target="/ppt/notesSlides/notesSlide3.xml" Id="R1aebdf79c1bd41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7.xml" Id="R0f8829d6507d4ff7" /><Relationship Type="http://schemas.openxmlformats.org/officeDocument/2006/relationships/image" Target="/ppt/media/image.png" Id="Rd7432fd35f594f07" /><Relationship Type="http://schemas.openxmlformats.org/officeDocument/2006/relationships/notesSlide" Target="/ppt/notesSlides/notesSlide4.xml" Id="Rf1cd2d6461dd45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7.xml" Id="R743ca202af2d43f7" /><Relationship Type="http://schemas.openxmlformats.org/officeDocument/2006/relationships/image" Target="/ppt/media/image.png" Id="R37d34d7494dd4f8c" /><Relationship Type="http://schemas.openxmlformats.org/officeDocument/2006/relationships/notesSlide" Target="/ppt/notesSlides/notesSlide5.xml" Id="R845cdded06034651" /></Relationships>
</file>

<file path=ppt/slides/_rels/slide6.xml.rels>&#65279;<?xml version="1.0" encoding="utf-8"?><Relationships xmlns="http://schemas.openxmlformats.org/package/2006/relationships"><Relationship Type="http://schemas.openxmlformats.org/officeDocument/2006/relationships/slideLayout" Target="/ppt/slideLayouts/slideLayout7.xml" Id="R87a2221f7b7940ef" /><Relationship Type="http://schemas.openxmlformats.org/officeDocument/2006/relationships/image" Target="/ppt/media/image.png" Id="R8d3e6946c48147a7" /><Relationship Type="http://schemas.openxmlformats.org/officeDocument/2006/relationships/notesSlide" Target="/ppt/notesSlides/notesSlide6.xml" Id="R708d0e8e2e46485e"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ff593857d26a4278" /><Relationship Type="http://schemas.openxmlformats.org/officeDocument/2006/relationships/image" Target="/ppt/media/image.png" Id="R68741dc5a5944bd3" /><Relationship Type="http://schemas.openxmlformats.org/officeDocument/2006/relationships/notesSlide" Target="/ppt/notesSlides/notesSlide7.xml" Id="R623a1131c2f34b12" /></Relationships>
</file>

<file path=ppt/slides/_rels/slide8.xml.rels>&#65279;<?xml version="1.0" encoding="utf-8"?><Relationships xmlns="http://schemas.openxmlformats.org/package/2006/relationships"><Relationship Type="http://schemas.openxmlformats.org/officeDocument/2006/relationships/slideLayout" Target="/ppt/slideLayouts/slideLayout7.xml" Id="Rdf90cce4db214358" /><Relationship Type="http://schemas.openxmlformats.org/officeDocument/2006/relationships/image" Target="/ppt/media/image.png" Id="R00f29c646f9941d4" /><Relationship Type="http://schemas.openxmlformats.org/officeDocument/2006/relationships/notesSlide" Target="/ppt/notesSlides/notesSlide8.xml" Id="R02bf161983e94d20" /></Relationships>
</file>

<file path=ppt/slides/_rels/slide9.xml.rels>&#65279;<?xml version="1.0" encoding="utf-8"?><Relationships xmlns="http://schemas.openxmlformats.org/package/2006/relationships"><Relationship Type="http://schemas.openxmlformats.org/officeDocument/2006/relationships/slideLayout" Target="/ppt/slideLayouts/slideLayout7.xml" Id="Rd8d902c4f36e40d8" /><Relationship Type="http://schemas.openxmlformats.org/officeDocument/2006/relationships/image" Target="/ppt/media/image.png" Id="R53cde744850d4d0f" /><Relationship Type="http://schemas.openxmlformats.org/officeDocument/2006/relationships/notesSlide" Target="/ppt/notesSlides/notesSlide9.xml" Id="Rbe785f072370419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7.xml" Id="R030c5f57e1a24dba" /><Relationship Type="http://schemas.openxmlformats.org/officeDocument/2006/relationships/image" Target="/ppt/media/image.png" Id="R70079c9597144318" /><Relationship Type="http://schemas.openxmlformats.org/officeDocument/2006/relationships/notesSlide" Target="/ppt/notesSlides/notesSlide10.xml" Id="R2897e761562e4fa8" /></Relationships>
</file>

<file path=ppt/slides/slide1.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7" name="Picture 1"/>
          <p:cNvPicPr>
            <a:picLocks xmlns:a="http://schemas.openxmlformats.org/drawingml/2006/main" noChangeAspect="1"/>
          </p:cNvPicPr>
          <p:nvPr/>
        </p:nvPicPr>
        <p:blipFill>
          <a:blip xmlns:r="http://schemas.openxmlformats.org/officeDocument/2006/relationships" xmlns:a="http://schemas.openxmlformats.org/drawingml/2006/main" r:embed="Rf27b451d6d194aba"/>
          <a:stretch xmlns:a="http://schemas.openxmlformats.org/drawingml/2006/main">
            <a:fillRect l="0" t="0" r="0" b="0"/>
          </a:stretch>
        </p:blipFill>
        <p:spPr>
          <a:xfrm xmlns:a="http://schemas.openxmlformats.org/drawingml/2006/main">
            <a:off x="4952390" y="548640"/>
            <a:ext cx="2286000" cy="228600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604C62F6-F4F5-4354-8CFA-8522E1795C4F}"/>
              </a:ext>
            </a:extLst>
          </p:cNvPr>
          <p:cNvSpPr>
            <a:spLocks xmlns:a="http://schemas.openxmlformats.org/drawingml/2006/main" noGrp="1"/>
          </p:cNvSpPr>
          <p:nvPr/>
        </p:nvSpPr>
        <p:spPr>
          <a:xfrm xmlns:a="http://schemas.openxmlformats.org/drawingml/2006/main">
            <a:off x="914400" y="3017520"/>
            <a:ext cx="10362895" cy="153162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defRPr sz="3150" b="1">
                <a:solidFill>
                  <a:srgbClr val="D4AF37"/>
                </a:solidFill>
                <a:latin typeface="Georgia"/>
                <a:ea typeface="Georgia"/>
                <a:cs typeface="Georgia"/>
              </a:defRPr>
            </a:pPr>
            <a:r>
              <a:rPr sz="3150" b="1">
                <a:solidFill>
                  <a:srgbClr val="D4AF37"/>
                </a:solidFill>
                <a:latin typeface="Georgia"/>
                <a:ea typeface="Georgia"/>
                <a:cs typeface="Georgia"/>
              </a:rPr>
              <a:t>MARINO MÅLIMA PEIRETTI</a:t>
            </a:r>
          </a:p>
          <a:p xmlns:a="http://schemas.openxmlformats.org/drawingml/2006/main">
            <a:pPr algn="ctr">
              <a:buNone/>
              <a:defRPr sz="3150" b="1">
                <a:solidFill>
                  <a:srgbClr val="D4AF37"/>
                </a:solidFill>
                <a:latin typeface="Georgia"/>
                <a:ea typeface="Georgia"/>
                <a:cs typeface="Georgia"/>
              </a:defRPr>
            </a:pPr>
            <a:r>
              <a:rPr sz="3150" b="1">
                <a:solidFill>
                  <a:srgbClr val="D4AF37"/>
                </a:solidFill>
                <a:latin typeface="Georgia"/>
                <a:ea typeface="Georgia"/>
                <a:cs typeface="Georgia"/>
              </a:rPr>
              <a:t>From the Underground Avant-Garde to the 432 Hz BioSound Method</a:t>
            </a:r>
          </a:p>
        </p:txBody>
      </p:sp>
      <p:sp>
        <p:nvSpPr>
          <p:cNvPr id="4" name="Rectangle 3">
            <a:extLst xmlns:a="http://schemas.openxmlformats.org/drawingml/2006/main">
              <a:ext uri="{FF2B5EF4-FFF2-40B4-BE49-F238E27FC236}">
                <a16:creationId xmlns:a16="http://schemas.microsoft.com/office/drawing/2014/main" id="{F1DDBFB4-21A7-40F8-8E6E-717BCDE352D7}"/>
              </a:ext>
            </a:extLst>
          </p:cNvPr>
          <p:cNvSpPr>
            <a:spLocks xmlns:a="http://schemas.openxmlformats.org/drawingml/2006/main" noGrp="1"/>
          </p:cNvSpPr>
          <p:nvPr/>
        </p:nvSpPr>
        <p:spPr>
          <a:xfrm xmlns:a="http://schemas.openxmlformats.org/drawingml/2006/main">
            <a:off x="3809390" y="4389120"/>
            <a:ext cx="4572000" cy="381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093926FB-340D-4EAB-8C5C-4575E3BC7C55}"/>
              </a:ext>
            </a:extLst>
          </p:cNvPr>
          <p:cNvSpPr>
            <a:spLocks xmlns:a="http://schemas.openxmlformats.org/drawingml/2006/main" noGrp="1"/>
          </p:cNvSpPr>
          <p:nvPr/>
        </p:nvSpPr>
        <p:spPr>
          <a:xfrm xmlns:a="http://schemas.openxmlformats.org/drawingml/2006/main">
            <a:off x="1371600" y="4663440"/>
            <a:ext cx="9448495" cy="57912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defRPr sz="1600" b="1">
                <a:solidFill>
                  <a:srgbClr val="F8F5EE"/>
                </a:solidFill>
                <a:latin typeface="Verdana"/>
                <a:ea typeface="Verdana"/>
                <a:cs typeface="Verdana"/>
              </a:defRPr>
            </a:pPr>
            <a:r>
              <a:t>Official Artist Presentation for Radio Kerokrall Programming</a:t>
            </a:r>
          </a:p>
          <a:p xmlns:a="http://schemas.openxmlformats.org/drawingml/2006/main">
            <a:pPr algn="ctr">
              <a:buNone/>
              <a:defRPr sz="1600" b="1">
                <a:solidFill>
                  <a:srgbClr val="F8F5EE"/>
                </a:solidFill>
                <a:latin typeface="Verdana"/>
                <a:ea typeface="Verdana"/>
                <a:cs typeface="Verdana"/>
              </a:defRPr>
            </a:pPr>
            <a:r>
              <a:rPr sz="1600" b="1">
                <a:solidFill>
                  <a:srgbClr val="F8F5EE"/>
                </a:solidFill>
                <a:latin typeface="Verdana"/>
                <a:ea typeface="Verdana"/>
                <a:cs typeface="Verdana"/>
              </a:rPr>
              <a:t>Biography, sonic evolution, BioSound principles and recommended recording selection.</a:t>
            </a:r>
          </a:p>
        </p:txBody>
      </p:sp>
    </p:spTree>
    <p:extLst>
      <p:ext uri="{BB962C8B-B14F-4D97-AF65-F5344CB8AC3E}">
        <p14:creationId xmlns:p14="http://schemas.microsoft.com/office/powerpoint/2010/main" val="485511428"/>
      </p:ext>
    </p:extLst>
  </p:cSld>
</p:sld>
</file>

<file path=ppt/slides/slide2.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10" name="Picture 1"/>
          <p:cNvPicPr>
            <a:picLocks xmlns:a="http://schemas.openxmlformats.org/drawingml/2006/main" noChangeAspect="1"/>
          </p:cNvPicPr>
          <p:nvPr/>
        </p:nvPicPr>
        <p:blipFill>
          <a:blip xmlns:r="http://schemas.openxmlformats.org/officeDocument/2006/relationships" xmlns:a="http://schemas.openxmlformats.org/drawingml/2006/main" r:embed="R5052c84f42924bf1"/>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7C1FEB41-6554-4FC9-80BC-0DB853636EB7}"/>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Three Foundations of Marino Peiretti’s Contemplative Music</a:t>
            </a:r>
          </a:p>
        </p:txBody>
      </p:sp>
      <p:sp>
        <p:nvSpPr>
          <p:cNvPr id="4" name="Rectangle 3">
            <a:extLst xmlns:a="http://schemas.openxmlformats.org/drawingml/2006/main">
              <a:ext uri="{FF2B5EF4-FFF2-40B4-BE49-F238E27FC236}">
                <a16:creationId xmlns:a16="http://schemas.microsoft.com/office/drawing/2014/main" id="{8DED8ED3-2590-43A1-98E2-30BC14729A4D}"/>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034CAF77-8342-4BCA-868B-F17D89F3CF9D}"/>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2</a:t>
            </a:r>
          </a:p>
        </p:txBody>
      </p:sp>
      <p:sp>
        <p:nvSpPr>
          <p:cNvPr id="6" name="Rounded Rectangle 5">
            <a:extLst xmlns:a="http://schemas.openxmlformats.org/drawingml/2006/main">
              <a:ext uri="{FF2B5EF4-FFF2-40B4-BE49-F238E27FC236}">
                <a16:creationId xmlns:a16="http://schemas.microsoft.com/office/drawing/2014/main" id="{F07C5ADD-6F79-4303-AE30-9CFA6C500B57}"/>
              </a:ext>
            </a:extLst>
          </p:cNvPr>
          <p:cNvSpPr>
            <a:spLocks xmlns:a="http://schemas.openxmlformats.org/drawingml/2006/main" noGrp="1"/>
          </p:cNvSpPr>
          <p:nvPr/>
        </p:nvSpPr>
        <p:spPr>
          <a:xfrm xmlns:a="http://schemas.openxmlformats.org/drawingml/2006/main">
            <a:off x="73152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B49B5A"/>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01. Jazz Training and Discipline</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Strong Technical Foundation</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Five years of study with Maestro Luciano Zadro</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Virtuosity placed at the service of authentic expression</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Improvisation experienced as flow and deep presence</a:t>
            </a:r>
          </a:p>
        </p:txBody>
      </p:sp>
      <p:sp>
        <p:nvSpPr>
          <p:cNvPr id="7" name="Rounded Rectangle 6">
            <a:extLst xmlns:a="http://schemas.openxmlformats.org/drawingml/2006/main">
              <a:ext uri="{FF2B5EF4-FFF2-40B4-BE49-F238E27FC236}">
                <a16:creationId xmlns:a16="http://schemas.microsoft.com/office/drawing/2014/main" id="{D702A9E5-869F-4E17-8379-4687F372E4C5}"/>
              </a:ext>
            </a:extLst>
          </p:cNvPr>
          <p:cNvSpPr>
            <a:spLocks xmlns:a="http://schemas.openxmlformats.org/drawingml/2006/main" noGrp="1"/>
          </p:cNvSpPr>
          <p:nvPr/>
        </p:nvSpPr>
        <p:spPr>
          <a:xfrm xmlns:a="http://schemas.openxmlformats.org/drawingml/2006/main">
            <a:off x="452628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B49B5A"/>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02. Avant-Garde Pioneer</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Electronic Exploration</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Leader of IK14 (drum &amp; bass) and Ophiuco (trip-hop)</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Shared stages with Nine Inch Nails and Kruder &amp; Dorfmeister</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More than two years in Amsterdam shaped a cosmopolitan language</a:t>
            </a:r>
          </a:p>
        </p:txBody>
      </p:sp>
      <p:sp>
        <p:nvSpPr>
          <p:cNvPr id="8" name="Rounded Rectangle 7">
            <a:extLst xmlns:a="http://schemas.openxmlformats.org/drawingml/2006/main">
              <a:ext uri="{FF2B5EF4-FFF2-40B4-BE49-F238E27FC236}">
                <a16:creationId xmlns:a16="http://schemas.microsoft.com/office/drawing/2014/main" id="{28E5D458-6A6B-4FBF-AF32-CD88D737E59F}"/>
              </a:ext>
            </a:extLst>
          </p:cNvPr>
          <p:cNvSpPr>
            <a:spLocks xmlns:a="http://schemas.openxmlformats.org/drawingml/2006/main" noGrp="1"/>
          </p:cNvSpPr>
          <p:nvPr/>
        </p:nvSpPr>
        <p:spPr>
          <a:xfrm xmlns:a="http://schemas.openxmlformats.org/drawingml/2006/main">
            <a:off x="832104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B49B5A"/>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03. The BioSound Method</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Research into Frequencies</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Forty years of research into binaural beats and 432 Hz tuning</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Sound-based work intended to support wellbeing and psychophysical balance</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Recognition and use in clinical and hospital settings</a:t>
            </a:r>
          </a:p>
        </p:txBody>
      </p:sp>
    </p:spTree>
    <p:extLst>
      <p:ext uri="{BB962C8B-B14F-4D97-AF65-F5344CB8AC3E}">
        <p14:creationId xmlns:p14="http://schemas.microsoft.com/office/powerpoint/2010/main" val="1166861878"/>
      </p:ext>
    </p:extLst>
  </p:cSld>
</p:sld>
</file>

<file path=ppt/slides/slide3.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9" name="Picture 1"/>
          <p:cNvPicPr>
            <a:picLocks xmlns:a="http://schemas.openxmlformats.org/drawingml/2006/main" noChangeAspect="1"/>
          </p:cNvPicPr>
          <p:nvPr/>
        </p:nvPicPr>
        <p:blipFill>
          <a:blip xmlns:r="http://schemas.openxmlformats.org/officeDocument/2006/relationships" xmlns:a="http://schemas.openxmlformats.org/drawingml/2006/main" r:embed="R3fc3daa0bf984d04"/>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E1AE02DC-C83D-49DE-AB3B-13B19D6D41DC}"/>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Jazz Improvisation, Hemispheric Synchronisation and Presence</a:t>
            </a:r>
          </a:p>
        </p:txBody>
      </p:sp>
      <p:sp>
        <p:nvSpPr>
          <p:cNvPr id="4" name="Rectangle 3">
            <a:extLst xmlns:a="http://schemas.openxmlformats.org/drawingml/2006/main">
              <a:ext uri="{FF2B5EF4-FFF2-40B4-BE49-F238E27FC236}">
                <a16:creationId xmlns:a16="http://schemas.microsoft.com/office/drawing/2014/main" id="{29899FF8-D97B-4E21-8B0E-BEC0F14A0B2A}"/>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F779DE76-AF24-42F5-BC4D-AE30F8EF9D9F}"/>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3</a:t>
            </a:r>
          </a:p>
        </p:txBody>
      </p:sp>
      <p:sp>
        <p:nvSpPr>
          <p:cNvPr id="6" name="Rounded Rectangle 5">
            <a:extLst xmlns:a="http://schemas.openxmlformats.org/drawingml/2006/main">
              <a:ext uri="{FF2B5EF4-FFF2-40B4-BE49-F238E27FC236}">
                <a16:creationId xmlns:a16="http://schemas.microsoft.com/office/drawing/2014/main" id="{DC0BC3A7-09DE-48F4-B9BF-42C7EDDFB89B}"/>
              </a:ext>
            </a:extLst>
          </p:cNvPr>
          <p:cNvSpPr>
            <a:spLocks xmlns:a="http://schemas.openxmlformats.org/drawingml/2006/main" noGrp="1"/>
          </p:cNvSpPr>
          <p:nvPr/>
        </p:nvSpPr>
        <p:spPr>
          <a:xfrm xmlns:a="http://schemas.openxmlformats.org/drawingml/2006/main">
            <a:off x="731520" y="1463040"/>
            <a:ext cx="53035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B49B5A"/>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54000" tIns="228600" rIns="254000" anchor="ctr"/>
          <a:lstStyle xmlns:a="http://schemas.openxmlformats.org/drawingml/2006/main"/>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Jazz Training with Maestro Luciano Zadro</a:t>
            </a: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Discipline: He began guitar at seventeen or eighteen after basketball and studied intensively for five years with Luciano Zadro in Varese.</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Beyond Virtuosity: He rejects sterile display in favour of essential sound and meditation.</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Zen and Taoist Thought: Echoing Robert Fripp, he sees music as a channel for the soul rather than an identity built around the instrument.</a:t>
            </a:r>
          </a:p>
        </p:txBody>
      </p:sp>
      <p:sp>
        <p:nvSpPr>
          <p:cNvPr id="7" name="Rounded Rectangle 6">
            <a:extLst xmlns:a="http://schemas.openxmlformats.org/drawingml/2006/main">
              <a:ext uri="{FF2B5EF4-FFF2-40B4-BE49-F238E27FC236}">
                <a16:creationId xmlns:a16="http://schemas.microsoft.com/office/drawing/2014/main" id="{3B06A16E-0AAA-43E6-AC61-AA8886A62C15}"/>
              </a:ext>
            </a:extLst>
          </p:cNvPr>
          <p:cNvSpPr>
            <a:spLocks xmlns:a="http://schemas.openxmlformats.org/drawingml/2006/main" noGrp="1"/>
          </p:cNvSpPr>
          <p:nvPr/>
        </p:nvSpPr>
        <p:spPr>
          <a:xfrm xmlns:a="http://schemas.openxmlformats.org/drawingml/2006/main">
            <a:off x="6217920" y="1463040"/>
            <a:ext cx="53035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B49B5A"/>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54000" tIns="228600" rIns="254000" anchor="ctr"/>
          <a:lstStyle xmlns:a="http://schemas.openxmlformats.org/drawingml/2006/main"/>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Improvisation as a State of Flow</a:t>
            </a: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Conscious Mind and Intuition: Improvisation joins a child’s curiosity with an adult’s awareness.</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Hemispheric Synchronisation: Spontaneous playing engages creativity and emotion alongside structure and logic.</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Connection to Being: Music becomes an experience of consciousness and the present moment, shaping his later work.</a:t>
            </a:r>
          </a:p>
        </p:txBody>
      </p:sp>
    </p:spTree>
    <p:extLst>
      <p:ext uri="{BB962C8B-B14F-4D97-AF65-F5344CB8AC3E}">
        <p14:creationId xmlns:p14="http://schemas.microsoft.com/office/powerpoint/2010/main" val="1493893632"/>
      </p:ext>
    </p:extLst>
  </p:cSld>
</p:sld>
</file>

<file path=ppt/slides/slide4.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10" name="Picture 1"/>
          <p:cNvPicPr>
            <a:picLocks xmlns:a="http://schemas.openxmlformats.org/drawingml/2006/main" noChangeAspect="1"/>
          </p:cNvPicPr>
          <p:nvPr/>
        </p:nvPicPr>
        <p:blipFill>
          <a:blip xmlns:r="http://schemas.openxmlformats.org/officeDocument/2006/relationships" xmlns:a="http://schemas.openxmlformats.org/drawingml/2006/main" r:embed="Rd7432fd35f594f07"/>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1B2D0E18-3931-49AC-B037-F87EF9165E4E}"/>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From Drum &amp; Bass to Trip-Hop and Amsterdam</a:t>
            </a:r>
          </a:p>
        </p:txBody>
      </p:sp>
      <p:sp>
        <p:nvSpPr>
          <p:cNvPr id="4" name="Rectangle 3">
            <a:extLst xmlns:a="http://schemas.openxmlformats.org/drawingml/2006/main">
              <a:ext uri="{FF2B5EF4-FFF2-40B4-BE49-F238E27FC236}">
                <a16:creationId xmlns:a16="http://schemas.microsoft.com/office/drawing/2014/main" id="{A6790A63-C235-44E0-A06E-5DFA00DDC4EE}"/>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B730C83C-752A-4BE2-963B-C7C00FCA1F74}"/>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4</a:t>
            </a:r>
          </a:p>
        </p:txBody>
      </p:sp>
      <p:sp>
        <p:nvSpPr>
          <p:cNvPr id="6" name="Rounded Rectangle 5">
            <a:extLst xmlns:a="http://schemas.openxmlformats.org/drawingml/2006/main">
              <a:ext uri="{FF2B5EF4-FFF2-40B4-BE49-F238E27FC236}">
                <a16:creationId xmlns:a16="http://schemas.microsoft.com/office/drawing/2014/main" id="{D4CACA68-9F44-48F8-B864-F95DA82D38B8}"/>
              </a:ext>
            </a:extLst>
          </p:cNvPr>
          <p:cNvSpPr>
            <a:spLocks xmlns:a="http://schemas.openxmlformats.org/drawingml/2006/main" noGrp="1"/>
          </p:cNvSpPr>
          <p:nvPr/>
        </p:nvSpPr>
        <p:spPr>
          <a:xfrm xmlns:a="http://schemas.openxmlformats.org/drawingml/2006/main">
            <a:off x="73152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300" b="1">
                <a:solidFill>
                  <a:srgbClr val="F5D778"/>
                </a:solidFill>
                <a:latin typeface="Verdana"/>
                <a:ea typeface="Verdana"/>
                <a:cs typeface="Verdana"/>
              </a:defRPr>
            </a:pPr>
            <a:r>
              <a:t>1997–2000</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IK14: Leading Drum &amp; Bass</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Founded with his brother Gianluca Peiretti.</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A blend of drum &amp; bass, jungle and contemporary electronics.</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Album Holiday in the Universe (1998).</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Performances at major European festivals alongside Nine Inch Nails, Apollo 440, Kruder &amp; Dorfmeister and Chumbawamba.</a:t>
            </a:r>
          </a:p>
        </p:txBody>
      </p:sp>
      <p:sp>
        <p:nvSpPr>
          <p:cNvPr id="7" name="Rounded Rectangle 6">
            <a:extLst xmlns:a="http://schemas.openxmlformats.org/drawingml/2006/main">
              <a:ext uri="{FF2B5EF4-FFF2-40B4-BE49-F238E27FC236}">
                <a16:creationId xmlns:a16="http://schemas.microsoft.com/office/drawing/2014/main" id="{4696C8B8-475D-4B81-91D8-9574B4C277FC}"/>
              </a:ext>
            </a:extLst>
          </p:cNvPr>
          <p:cNvSpPr>
            <a:spLocks xmlns:a="http://schemas.openxmlformats.org/drawingml/2006/main" noGrp="1"/>
          </p:cNvSpPr>
          <p:nvPr/>
        </p:nvSpPr>
        <p:spPr>
          <a:xfrm xmlns:a="http://schemas.openxmlformats.org/drawingml/2006/main">
            <a:off x="452628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300" b="1">
                <a:solidFill>
                  <a:srgbClr val="F5D778"/>
                </a:solidFill>
                <a:latin typeface="Verdana"/>
                <a:ea typeface="Verdana"/>
                <a:cs typeface="Verdana"/>
              </a:defRPr>
            </a:pPr>
            <a:r>
              <a:t>2007–2015</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Ophiuco: Trip-Hop and Dub</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Trio with Paolo Zangara and Ilaria Nicolini.</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Bristol-inspired trip-hop with dub and jazz influences.</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EP Hypno Queue (2007, Minuta Records) and album Hybrid (2015, Seahorse / Audioglobe), acclaimed by the independent press.</a:t>
            </a:r>
          </a:p>
        </p:txBody>
      </p:sp>
      <p:sp>
        <p:nvSpPr>
          <p:cNvPr id="8" name="Rounded Rectangle 7">
            <a:extLst xmlns:a="http://schemas.openxmlformats.org/drawingml/2006/main">
              <a:ext uri="{FF2B5EF4-FFF2-40B4-BE49-F238E27FC236}">
                <a16:creationId xmlns:a16="http://schemas.microsoft.com/office/drawing/2014/main" id="{9270BBDA-BA33-43D5-8992-96970EDECD69}"/>
              </a:ext>
            </a:extLst>
          </p:cNvPr>
          <p:cNvSpPr>
            <a:spLocks xmlns:a="http://schemas.openxmlformats.org/drawingml/2006/main" noGrp="1"/>
          </p:cNvSpPr>
          <p:nvPr/>
        </p:nvSpPr>
        <p:spPr>
          <a:xfrm xmlns:a="http://schemas.openxmlformats.org/drawingml/2006/main">
            <a:off x="832104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300" b="1">
                <a:solidFill>
                  <a:srgbClr val="F5D778"/>
                </a:solidFill>
                <a:latin typeface="Verdana"/>
                <a:ea typeface="Verdana"/>
                <a:cs typeface="Verdana"/>
              </a:defRPr>
            </a:pPr>
            <a:r>
              <a:t>Amsterdam and a Global Outlook</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More than two and a half years in Amsterdam.</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Cultural openness and free experimentation in European clubs.</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A lasting integration of electric guitar, analogue effects and digital technology / live electronics.</a:t>
            </a:r>
          </a:p>
        </p:txBody>
      </p:sp>
    </p:spTree>
    <p:extLst>
      <p:ext uri="{BB962C8B-B14F-4D97-AF65-F5344CB8AC3E}">
        <p14:creationId xmlns:p14="http://schemas.microsoft.com/office/powerpoint/2010/main" val="2019089096"/>
      </p:ext>
    </p:extLst>
  </p:cSld>
</p:sld>
</file>

<file path=ppt/slides/slide5.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9" name="Picture 1"/>
          <p:cNvPicPr>
            <a:picLocks xmlns:a="http://schemas.openxmlformats.org/drawingml/2006/main" noChangeAspect="1"/>
          </p:cNvPicPr>
          <p:nvPr/>
        </p:nvPicPr>
        <p:blipFill>
          <a:blip xmlns:r="http://schemas.openxmlformats.org/officeDocument/2006/relationships" xmlns:a="http://schemas.openxmlformats.org/drawingml/2006/main" r:embed="R37d34d7494dd4f8c"/>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3DF92DC5-4C19-46D7-8A8B-E2AF64D8523C}"/>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The BioSound Method Uses 432 Hz Tuning and Binaural Beats for Healing</a:t>
            </a:r>
          </a:p>
        </p:txBody>
      </p:sp>
      <p:sp>
        <p:nvSpPr>
          <p:cNvPr id="4" name="Rectangle 3">
            <a:extLst xmlns:a="http://schemas.openxmlformats.org/drawingml/2006/main">
              <a:ext uri="{FF2B5EF4-FFF2-40B4-BE49-F238E27FC236}">
                <a16:creationId xmlns:a16="http://schemas.microsoft.com/office/drawing/2014/main" id="{9554E728-8E16-43BF-9944-64E04AD6025F}"/>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6C34EA3A-B7CB-4664-B473-40070BF93C67}"/>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5</a:t>
            </a:r>
          </a:p>
        </p:txBody>
      </p:sp>
      <p:sp>
        <p:nvSpPr>
          <p:cNvPr id="6" name="Rounded Rectangle 5">
            <a:extLst xmlns:a="http://schemas.openxmlformats.org/drawingml/2006/main">
              <a:ext uri="{FF2B5EF4-FFF2-40B4-BE49-F238E27FC236}">
                <a16:creationId xmlns:a16="http://schemas.microsoft.com/office/drawing/2014/main" id="{ED8C93D9-0004-49E1-8655-433B8E542DBF}"/>
              </a:ext>
            </a:extLst>
          </p:cNvPr>
          <p:cNvSpPr>
            <a:spLocks xmlns:a="http://schemas.openxmlformats.org/drawingml/2006/main" noGrp="1"/>
          </p:cNvSpPr>
          <p:nvPr/>
        </p:nvSpPr>
        <p:spPr>
          <a:xfrm xmlns:a="http://schemas.openxmlformats.org/drawingml/2006/main">
            <a:off x="731520" y="1463040"/>
            <a:ext cx="53035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54000" tIns="228600" rIns="254000" anchor="ctr"/>
          <a:lstStyle xmlns:a="http://schemas.openxmlformats.org/drawingml/2006/main"/>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Golden Tuning at 432 Hz</a:t>
            </a:r>
          </a:p>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 Biological Resonance: 432 Hz is presented in relation to the Schumann resonance and natural and cellular geometry.</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 Respect for the Body: In contrast with the 440 Hz industry standard, 432 Hz is described as stimulating the parasympathetic nervous system.</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 Pythagorean Scale: Pythagorean proportions are chosen to support harmony and immediate inner peace during listening.</a:t>
            </a:r>
          </a:p>
        </p:txBody>
      </p:sp>
      <p:sp>
        <p:nvSpPr>
          <p:cNvPr id="7" name="Rounded Rectangle 6">
            <a:extLst xmlns:a="http://schemas.openxmlformats.org/drawingml/2006/main">
              <a:ext uri="{FF2B5EF4-FFF2-40B4-BE49-F238E27FC236}">
                <a16:creationId xmlns:a16="http://schemas.microsoft.com/office/drawing/2014/main" id="{3BABC7F5-F4ED-4624-B0C7-CBBF57EEEA43}"/>
              </a:ext>
            </a:extLst>
          </p:cNvPr>
          <p:cNvSpPr>
            <a:spLocks xmlns:a="http://schemas.openxmlformats.org/drawingml/2006/main" noGrp="1"/>
          </p:cNvSpPr>
          <p:nvPr/>
        </p:nvSpPr>
        <p:spPr>
          <a:xfrm xmlns:a="http://schemas.openxmlformats.org/drawingml/2006/main">
            <a:off x="6217920" y="1463040"/>
            <a:ext cx="53035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54000" tIns="228600" rIns="254000" anchor="ctr"/>
          <a:lstStyle xmlns:a="http://schemas.openxmlformats.org/drawingml/2006/main"/>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Binaural Beats (Forty Years of Research)</a:t>
            </a:r>
          </a:p>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 Autonomous Generation: When each ear receives a slightly different frequency, the listener’s brain generates a third, ‘healing’ frequency.</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 Alpha, Theta and Delta Waves: They are described as inducing deep meditation, muscular relaxation and cognitive renewal.</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125" b="1">
                <a:solidFill>
                  <a:srgbClr val="D4AF37"/>
                </a:solidFill>
                <a:latin typeface="Georgia"/>
                <a:ea typeface="Georgia"/>
                <a:cs typeface="Georgia"/>
              </a:defRPr>
            </a:pPr>
            <a:r>
              <a:rPr sz="1125" b="1">
                <a:solidFill>
                  <a:srgbClr val="D4AF37"/>
                </a:solidFill>
                <a:latin typeface="Georgia"/>
                <a:ea typeface="Georgia"/>
                <a:cs typeface="Georgia"/>
              </a:rPr>
              <a:t>• Personalised Medicine: A tailored sound remedy for each person, described as free from contraindications and grounded in bioacoustics.</a:t>
            </a:r>
          </a:p>
        </p:txBody>
      </p:sp>
    </p:spTree>
    <p:extLst>
      <p:ext uri="{BB962C8B-B14F-4D97-AF65-F5344CB8AC3E}">
        <p14:creationId xmlns:p14="http://schemas.microsoft.com/office/powerpoint/2010/main" val="2100700599"/>
      </p:ext>
    </p:extLst>
  </p:cSld>
</p:sld>
</file>

<file path=ppt/slides/slide6.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10" name="Picture 1"/>
          <p:cNvPicPr>
            <a:picLocks xmlns:a="http://schemas.openxmlformats.org/drawingml/2006/main" noChangeAspect="1"/>
          </p:cNvPicPr>
          <p:nvPr/>
        </p:nvPicPr>
        <p:blipFill>
          <a:blip xmlns:r="http://schemas.openxmlformats.org/officeDocument/2006/relationships" xmlns:a="http://schemas.openxmlformats.org/drawingml/2006/main" r:embed="R8d3e6946c48147a7"/>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FA4EA281-83C3-48DF-A5E2-320578F553BF}"/>
              </a:ext>
            </a:extLst>
          </p:cNvPr>
          <p:cNvSpPr>
            <a:spLocks xmlns:a="http://schemas.openxmlformats.org/drawingml/2006/main" noGrp="1"/>
          </p:cNvSpPr>
          <p:nvPr/>
        </p:nvSpPr>
        <p:spPr>
          <a:xfrm xmlns:a="http://schemas.openxmlformats.org/drawingml/2006/main">
            <a:off x="1645920" y="320040"/>
            <a:ext cx="10058400" cy="67056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Practical Examples and Clinical Applications: Music as Therapy in Hospitals</a:t>
            </a:r>
          </a:p>
        </p:txBody>
      </p:sp>
      <p:sp>
        <p:nvSpPr>
          <p:cNvPr id="4" name="Rectangle 3">
            <a:extLst xmlns:a="http://schemas.openxmlformats.org/drawingml/2006/main">
              <a:ext uri="{FF2B5EF4-FFF2-40B4-BE49-F238E27FC236}">
                <a16:creationId xmlns:a16="http://schemas.microsoft.com/office/drawing/2014/main" id="{9CE3FA2F-0661-49BE-A9A3-BEF3163EAAF8}"/>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E2C6AB60-97A7-4ADD-A4AA-D6B8FF5CEC9A}"/>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6</a:t>
            </a:r>
          </a:p>
        </p:txBody>
      </p:sp>
      <p:sp>
        <p:nvSpPr>
          <p:cNvPr id="6" name="Rounded Rectangle 5">
            <a:extLst xmlns:a="http://schemas.openxmlformats.org/drawingml/2006/main">
              <a:ext uri="{FF2B5EF4-FFF2-40B4-BE49-F238E27FC236}">
                <a16:creationId xmlns:a16="http://schemas.microsoft.com/office/drawing/2014/main" id="{C6A1D691-F0E8-4BE2-8068-D80A0DE9D17C}"/>
              </a:ext>
            </a:extLst>
          </p:cNvPr>
          <p:cNvSpPr>
            <a:spLocks xmlns:a="http://schemas.openxmlformats.org/drawingml/2006/main" noGrp="1"/>
          </p:cNvSpPr>
          <p:nvPr/>
        </p:nvSpPr>
        <p:spPr>
          <a:xfrm xmlns:a="http://schemas.openxmlformats.org/drawingml/2006/main">
            <a:off x="73152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CLINICAL EXAMPLE 01</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Hospital Use in Milan</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At two well-known hospitals in Milan, 432 Hz pieces and binaural beats from the BioSound Method were used before and after surgery. The reported results included reduced patient anxiety and more stable blood pressure and heart rate.</a:t>
            </a:r>
          </a:p>
        </p:txBody>
      </p:sp>
      <p:sp>
        <p:nvSpPr>
          <p:cNvPr id="7" name="Rounded Rectangle 6">
            <a:extLst xmlns:a="http://schemas.openxmlformats.org/drawingml/2006/main">
              <a:ext uri="{FF2B5EF4-FFF2-40B4-BE49-F238E27FC236}">
                <a16:creationId xmlns:a16="http://schemas.microsoft.com/office/drawing/2014/main" id="{8D2F7872-4A4E-4AF6-91CB-253A67867BFF}"/>
              </a:ext>
            </a:extLst>
          </p:cNvPr>
          <p:cNvSpPr>
            <a:spLocks xmlns:a="http://schemas.openxmlformats.org/drawingml/2006/main" noGrp="1"/>
          </p:cNvSpPr>
          <p:nvPr/>
        </p:nvSpPr>
        <p:spPr>
          <a:xfrm xmlns:a="http://schemas.openxmlformats.org/drawingml/2006/main">
            <a:off x="452628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CLINICAL EXAMPLE 02</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The Brain’s ‘Sound Medicine’</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Unlike anxiolytic medication, the brain hears two offset frequencies, for example 200 Hz and 210 Hz, and independently synthesises a 10 Hz Alpha wave. The patient is described as generating a natural medicine and activating cellular self-healing processes.</a:t>
            </a:r>
          </a:p>
        </p:txBody>
      </p:sp>
      <p:sp>
        <p:nvSpPr>
          <p:cNvPr id="8" name="Rounded Rectangle 7">
            <a:extLst xmlns:a="http://schemas.openxmlformats.org/drawingml/2006/main">
              <a:ext uri="{FF2B5EF4-FFF2-40B4-BE49-F238E27FC236}">
                <a16:creationId xmlns:a16="http://schemas.microsoft.com/office/drawing/2014/main" id="{68437BB8-CF65-4DA4-B852-D001F86A4DCC}"/>
              </a:ext>
            </a:extLst>
          </p:cNvPr>
          <p:cNvSpPr>
            <a:spLocks xmlns:a="http://schemas.openxmlformats.org/drawingml/2006/main" noGrp="1"/>
          </p:cNvSpPr>
          <p:nvPr/>
        </p:nvSpPr>
        <p:spPr>
          <a:xfrm xmlns:a="http://schemas.openxmlformats.org/drawingml/2006/main">
            <a:off x="832104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CLINICAL EXAMPLE 03</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Anxiety and Insomnia</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Within the BioSound Method, listening sessions longer than five minutes are described as rebalancing sleep and waking rhythms, reducing cortisol and increasing concentration during study and creative work.</a:t>
            </a:r>
          </a:p>
        </p:txBody>
      </p:sp>
    </p:spTree>
    <p:extLst>
      <p:ext uri="{BB962C8B-B14F-4D97-AF65-F5344CB8AC3E}">
        <p14:creationId xmlns:p14="http://schemas.microsoft.com/office/powerpoint/2010/main" val="744043090"/>
      </p:ext>
    </p:extLst>
  </p:cSld>
</p:sld>
</file>

<file path=ppt/slides/slide7.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8" name="Picture 1"/>
          <p:cNvPicPr>
            <a:picLocks xmlns:a="http://schemas.openxmlformats.org/drawingml/2006/main" noChangeAspect="1"/>
          </p:cNvPicPr>
          <p:nvPr/>
        </p:nvPicPr>
        <p:blipFill>
          <a:blip xmlns:r="http://schemas.openxmlformats.org/officeDocument/2006/relationships" xmlns:a="http://schemas.openxmlformats.org/drawingml/2006/main" r:embed="R68741dc5a5944bd3"/>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CA410263-3D72-4E4C-9CC9-5180A78061E3}"/>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Fino all’Ultimo Suono: A Poetic and Musical Suite with Josyel</a:t>
            </a:r>
          </a:p>
        </p:txBody>
      </p:sp>
      <p:sp>
        <p:nvSpPr>
          <p:cNvPr id="4" name="Rectangle 3">
            <a:extLst xmlns:a="http://schemas.openxmlformats.org/drawingml/2006/main">
              <a:ext uri="{FF2B5EF4-FFF2-40B4-BE49-F238E27FC236}">
                <a16:creationId xmlns:a16="http://schemas.microsoft.com/office/drawing/2014/main" id="{741FDE0D-1B2E-4AB9-B9CA-8B642ED0F7C9}"/>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8DED286E-DD5A-4BCA-80C2-579D6A900B41}"/>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7</a:t>
            </a:r>
          </a:p>
        </p:txBody>
      </p:sp>
      <p:sp>
        <p:nvSpPr>
          <p:cNvPr id="6" name="Rounded Rectangle 5">
            <a:extLst xmlns:a="http://schemas.openxmlformats.org/drawingml/2006/main">
              <a:ext uri="{FF2B5EF4-FFF2-40B4-BE49-F238E27FC236}">
                <a16:creationId xmlns:a16="http://schemas.microsoft.com/office/drawing/2014/main" id="{5AAEC71F-EF10-4275-8678-C248E3B98B85}"/>
              </a:ext>
            </a:extLst>
          </p:cNvPr>
          <p:cNvSpPr>
            <a:spLocks xmlns:a="http://schemas.openxmlformats.org/drawingml/2006/main" noGrp="1"/>
          </p:cNvSpPr>
          <p:nvPr/>
        </p:nvSpPr>
        <p:spPr>
          <a:xfrm xmlns:a="http://schemas.openxmlformats.org/drawingml/2006/main">
            <a:off x="731520" y="1463040"/>
            <a:ext cx="10728655" cy="4663440"/>
          </a:xfrm>
          <a:prstGeom xmlns:a="http://schemas.openxmlformats.org/drawingml/2006/main" prst="roundRect">
            <a:avLst/>
          </a:prstGeom>
          <a:solidFill xmlns:a="http://schemas.openxmlformats.org/drawingml/2006/main">
            <a:srgbClr val="122440"/>
          </a:solidFill>
          <a:ln xmlns:a="http://schemas.openxmlformats.org/drawingml/2006/main" w="254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304800" tIns="279400" rIns="304800" anchor="ctr"/>
          <a:lstStyle xmlns:a="http://schemas.openxmlformats.org/drawingml/2006/main"/>
          <a:p xmlns:a="http://schemas.openxmlformats.org/drawingml/2006/main">
            <a:pPr algn="ctr">
              <a:buNone/>
              <a:defRPr sz="1300" b="1">
                <a:solidFill>
                  <a:srgbClr val="F5D778"/>
                </a:solidFill>
                <a:latin typeface="Verdana"/>
                <a:ea typeface="Verdana"/>
                <a:cs typeface="Verdana"/>
              </a:defRPr>
            </a:pPr>
            <a:r>
              <a:t>BIOSOUND POETRY SERIES VOL. 1 (2026)</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Poetry, Spoken Word and Healing Frequencies</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Equal Partnership: First conceived as audiobook accompaniment, Marino Peiretti’s music came to carry the same weight as Josyel’s spoken poetry.</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Ten Texts at 432 Hz: Ten pieces, about thirty minutes in total, recorded at 432 Hz and enriched with binaural beats to restore poetry’s ritual and sacred dimension.</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Transformative Experience: Spiritual poetry, a deep voice and immersive soundscapes guide a journey of awareness and inner awakening.</a:t>
            </a:r>
          </a:p>
          <a:p xmlns:a="http://schemas.openxmlformats.org/drawingml/2006/main">
            <a:pPr algn="ctr">
              <a:buNone/>
              <a:defRPr sz="1300" b="1">
                <a:solidFill>
                  <a:srgbClr val="F5D778"/>
                </a:solidFill>
                <a:latin typeface="Verdana"/>
                <a:ea typeface="Verdana"/>
                <a:cs typeface="Verdana"/>
              </a:defRPr>
            </a:pPr>
            <a:r>
              <a:rPr sz="1300" b="1">
                <a:solidFill>
                  <a:srgbClr val="F5D778"/>
                </a:solidFill>
                <a:latin typeface="Verdana"/>
                <a:ea typeface="Verdana"/>
                <a:cs typeface="Verdana"/>
              </a:rPr>
              <a:t>• Publication: Released by Ema.Rec and as an audiobook through Youcanprint / IBS, the work opens a dialogue between poetry and music therapy.</a:t>
            </a:r>
          </a:p>
        </p:txBody>
      </p:sp>
    </p:spTree>
    <p:extLst>
      <p:ext uri="{BB962C8B-B14F-4D97-AF65-F5344CB8AC3E}">
        <p14:creationId xmlns:p14="http://schemas.microsoft.com/office/powerpoint/2010/main" val="1011584729"/>
      </p:ext>
    </p:extLst>
  </p:cSld>
</p:sld>
</file>

<file path=ppt/slides/slide8.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10" name="Picture 1"/>
          <p:cNvPicPr>
            <a:picLocks xmlns:a="http://schemas.openxmlformats.org/drawingml/2006/main" noChangeAspect="1"/>
          </p:cNvPicPr>
          <p:nvPr/>
        </p:nvPicPr>
        <p:blipFill>
          <a:blip xmlns:r="http://schemas.openxmlformats.org/officeDocument/2006/relationships" xmlns:a="http://schemas.openxmlformats.org/drawingml/2006/main" r:embed="R00f29c646f9941d4"/>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CD973C80-351B-4EE6-BE85-DF2A761F2488}"/>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Collaborations: Sacred Mantras, Experimental Electronics and Ema.Rec</a:t>
            </a:r>
          </a:p>
        </p:txBody>
      </p:sp>
      <p:sp>
        <p:nvSpPr>
          <p:cNvPr id="4" name="Rectangle 3">
            <a:extLst xmlns:a="http://schemas.openxmlformats.org/drawingml/2006/main">
              <a:ext uri="{FF2B5EF4-FFF2-40B4-BE49-F238E27FC236}">
                <a16:creationId xmlns:a16="http://schemas.microsoft.com/office/drawing/2014/main" id="{893C0645-3EB5-4166-A8D1-D09F2C5727FD}"/>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DD646EB0-772F-45ED-BBF7-B2032F17EFFB}"/>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8</a:t>
            </a:r>
          </a:p>
        </p:txBody>
      </p:sp>
      <p:sp>
        <p:nvSpPr>
          <p:cNvPr id="6" name="Rounded Rectangle 5">
            <a:extLst xmlns:a="http://schemas.openxmlformats.org/drawingml/2006/main">
              <a:ext uri="{FF2B5EF4-FFF2-40B4-BE49-F238E27FC236}">
                <a16:creationId xmlns:a16="http://schemas.microsoft.com/office/drawing/2014/main" id="{46D02563-4A5B-4B79-AF47-6E421F60CB96}"/>
              </a:ext>
            </a:extLst>
          </p:cNvPr>
          <p:cNvSpPr>
            <a:spLocks xmlns:a="http://schemas.openxmlformats.org/drawingml/2006/main" noGrp="1"/>
          </p:cNvSpPr>
          <p:nvPr/>
        </p:nvSpPr>
        <p:spPr>
          <a:xfrm xmlns:a="http://schemas.openxmlformats.org/drawingml/2006/main">
            <a:off x="73152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COLLABORATION 01</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Martina Forma and Sacred Mantras</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Albums MANTRA and MANTRA_RMX (2025/2026).</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Reworkings of Eastern mantras including Om Mani Padme Hum, Om Namah Shivaya and Om Shanti Om.</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Sacred singing, contemplative ambient and 432 Hz binaural beats meet in music intended for deep meditation.</a:t>
            </a:r>
          </a:p>
        </p:txBody>
      </p:sp>
      <p:sp>
        <p:nvSpPr>
          <p:cNvPr id="7" name="Rounded Rectangle 6">
            <a:extLst xmlns:a="http://schemas.openxmlformats.org/drawingml/2006/main">
              <a:ext uri="{FF2B5EF4-FFF2-40B4-BE49-F238E27FC236}">
                <a16:creationId xmlns:a16="http://schemas.microsoft.com/office/drawing/2014/main" id="{137D63F3-669D-4133-AEEF-7C611F72E63B}"/>
              </a:ext>
            </a:extLst>
          </p:cNvPr>
          <p:cNvSpPr>
            <a:spLocks xmlns:a="http://schemas.openxmlformats.org/drawingml/2006/main" noGrp="1"/>
          </p:cNvSpPr>
          <p:nvPr/>
        </p:nvSpPr>
        <p:spPr>
          <a:xfrm xmlns:a="http://schemas.openxmlformats.org/drawingml/2006/main">
            <a:off x="452628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COLLABORATION 02</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Brusio Project (Epidurale)</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Guest electric guitar and effects on the self-produced EP Epidurale.</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An experiment joining electronic music with Italian avant-garde songwriting.</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Evidence of his broad musical range.</a:t>
            </a:r>
          </a:p>
        </p:txBody>
      </p:sp>
      <p:sp>
        <p:nvSpPr>
          <p:cNvPr id="8" name="Rounded Rectangle 7">
            <a:extLst xmlns:a="http://schemas.openxmlformats.org/drawingml/2006/main">
              <a:ext uri="{FF2B5EF4-FFF2-40B4-BE49-F238E27FC236}">
                <a16:creationId xmlns:a16="http://schemas.microsoft.com/office/drawing/2014/main" id="{1F16ED88-17E2-4754-94E3-F975B36F58D9}"/>
              </a:ext>
            </a:extLst>
          </p:cNvPr>
          <p:cNvSpPr>
            <a:spLocks xmlns:a="http://schemas.openxmlformats.org/drawingml/2006/main" noGrp="1"/>
          </p:cNvSpPr>
          <p:nvPr/>
        </p:nvSpPr>
        <p:spPr>
          <a:xfrm xmlns:a="http://schemas.openxmlformats.org/drawingml/2006/main">
            <a:off x="8321040" y="1463040"/>
            <a:ext cx="34747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03200" tIns="203200" rIns="203200" anchor="ctr"/>
          <a:lstStyle xmlns:a="http://schemas.openxmlformats.org/drawingml/2006/main"/>
          <a:p xmlns:a="http://schemas.openxmlformats.org/drawingml/2006/main">
            <a:pPr algn="ctr">
              <a:buNone/>
              <a:defRPr sz="1200" b="1">
                <a:solidFill>
                  <a:srgbClr val="F5D778"/>
                </a:solidFill>
                <a:latin typeface="Verdana"/>
                <a:ea typeface="Verdana"/>
                <a:cs typeface="Verdana"/>
              </a:defRPr>
            </a:pPr>
            <a:r>
              <a:t>OFFICIAL PARTNER</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Independent Label Ema.Rec</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Artistic partnership with a label specialising in 432 Hz music, ambient and contemporary jazz.</a:t>
            </a:r>
          </a:p>
          <a:p xmlns:a="http://schemas.openxmlformats.org/drawingml/2006/main">
            <a:pPr algn="ctr">
              <a:buNone/>
              <a:defRPr sz="1200" b="1">
                <a:solidFill>
                  <a:srgbClr val="F5D778"/>
                </a:solidFill>
                <a:latin typeface="Verdana"/>
                <a:ea typeface="Verdana"/>
                <a:cs typeface="Verdana"/>
              </a:defRPr>
            </a:pPr>
            <a:r>
              <a:rPr sz="1200" b="1">
                <a:solidFill>
                  <a:srgbClr val="F5D778"/>
                </a:solidFill>
                <a:latin typeface="Verdana"/>
                <a:ea typeface="Verdana"/>
                <a:cs typeface="Verdana"/>
              </a:rPr>
              <a:t>• Marino Peiretti also works as a sound engineer, personally overseeing recording, mixing and mastering.</a:t>
            </a:r>
          </a:p>
        </p:txBody>
      </p:sp>
    </p:spTree>
    <p:extLst>
      <p:ext uri="{BB962C8B-B14F-4D97-AF65-F5344CB8AC3E}">
        <p14:creationId xmlns:p14="http://schemas.microsoft.com/office/powerpoint/2010/main" val="1961679049"/>
      </p:ext>
    </p:extLst>
  </p:cSld>
</p:sld>
</file>

<file path=ppt/slides/slide9.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8" name="Picture 1"/>
          <p:cNvPicPr>
            <a:picLocks xmlns:a="http://schemas.openxmlformats.org/drawingml/2006/main" noChangeAspect="1"/>
          </p:cNvPicPr>
          <p:nvPr/>
        </p:nvPicPr>
        <p:blipFill>
          <a:blip xmlns:r="http://schemas.openxmlformats.org/officeDocument/2006/relationships" xmlns:a="http://schemas.openxmlformats.org/drawingml/2006/main" r:embed="R53cde744850d4d0f"/>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4D23C714-9FF8-43DF-BECF-7CCCDAE6AEDA}"/>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Listening Guide: Editorial Selection for Radio Kerokrall Programming</a:t>
            </a:r>
          </a:p>
        </p:txBody>
      </p:sp>
      <p:sp>
        <p:nvSpPr>
          <p:cNvPr id="4" name="Rectangle 3">
            <a:extLst xmlns:a="http://schemas.openxmlformats.org/drawingml/2006/main">
              <a:ext uri="{FF2B5EF4-FFF2-40B4-BE49-F238E27FC236}">
                <a16:creationId xmlns:a16="http://schemas.microsoft.com/office/drawing/2014/main" id="{6DD83F9C-040D-4398-BDE4-C237E057D67F}"/>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FE7762F3-C4B8-42EB-A7BB-370F1C7AA0BD}"/>
              </a:ext>
            </a:extLst>
          </p:cNvPr>
          <p:cNvSpPr>
            <a:spLocks xmlns:a="http://schemas.openxmlformats.org/drawingml/2006/main" noGrp="1"/>
          </p:cNvSpPr>
          <p:nvPr/>
        </p:nvSpPr>
        <p:spPr>
          <a:xfrm xmlns:a="http://schemas.openxmlformats.org/drawingml/2006/main">
            <a:off x="457200" y="6400800"/>
            <a:ext cx="485965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9</a:t>
            </a:r>
          </a:p>
        </p:txBody>
      </p:sp>
      <p:graphicFrame>
        <p:nvGraphicFramePr>
          <p:cNvPr id="12" name="Table 5"/>
          <p:cNvGraphicFramePr/>
          <p:nvPr/>
        </p:nvGraphicFramePr>
        <p:xfrm>
          <a:off xmlns:a="http://schemas.openxmlformats.org/drawingml/2006/main" x="731520" y="1463040"/>
          <a:ext xmlns:a="http://schemas.openxmlformats.org/drawingml/2006/main" cx="10728655" cy="4663440"/>
        </p:xfrm>
        <a:graphic xmlns:a="http://schemas.openxmlformats.org/drawingml/2006/main">
          <a:graphicData uri="http://schemas.openxmlformats.org/drawingml/2006/table">
            <a:tbl>
              <a:tblPr firstRow="1" bandRow="1">
                <a:tableStyleId>{5C22544A-7EE6-4342-B048-85BDC9FD1C3A}</a:tableStyleId>
              </a:tblPr>
              <a:tblGrid>
                <a:gridCol w="2926080"/>
                <a:gridCol w="2560320"/>
                <a:gridCol w="1463040"/>
                <a:gridCol w="3779215"/>
              </a:tblGrid>
              <a:tr h="777240">
                <a:tc>
                  <a:txBody>
                    <a:bodyPr/>
                    <a:lstStyle/>
                    <a:p>
                      <a:pPr algn="l">
                        <a:buNone/>
                      </a:pPr>
                      <a:r>
                        <a:rPr sz="1300" b="1">
                          <a:solidFill>
                            <a:srgbClr val="0B172C"/>
                          </a:solidFill>
                          <a:latin typeface="Georgia"/>
                          <a:ea typeface="Georgia"/>
                          <a:cs typeface="Georgia"/>
                        </a:rPr>
                        <a:t>Track</a:t>
                      </a:r>
                    </a:p>
                  </a:txBody>
                  <a:tcPr marL="127000" marR="127000" marT="101600" marB="101600">
                    <a:solidFill>
                      <a:srgbClr val="D4AF37"/>
                    </a:solidFill>
                  </a:tcPr>
                </a:tc>
                <a:tc>
                  <a:txBody>
                    <a:bodyPr/>
                    <a:lstStyle/>
                    <a:p>
                      <a:pPr algn="l">
                        <a:buNone/>
                      </a:pPr>
                      <a:r>
                        <a:rPr sz="1300" b="1">
                          <a:solidFill>
                            <a:srgbClr val="0B172C"/>
                          </a:solidFill>
                          <a:latin typeface="Georgia"/>
                          <a:ea typeface="Georgia"/>
                          <a:cs typeface="Georgia"/>
                        </a:rPr>
                        <a:t>Source album</a:t>
                      </a:r>
                    </a:p>
                  </a:txBody>
                  <a:tcPr marL="127000" marR="127000" marT="101600" marB="101600">
                    <a:solidFill>
                      <a:srgbClr val="D4AF37"/>
                    </a:solidFill>
                  </a:tcPr>
                </a:tc>
                <a:tc>
                  <a:txBody>
                    <a:bodyPr/>
                    <a:lstStyle/>
                    <a:p>
                      <a:pPr algn="l">
                        <a:buNone/>
                      </a:pPr>
                      <a:r>
                        <a:rPr sz="1300" b="1">
                          <a:solidFill>
                            <a:srgbClr val="0B172C"/>
                          </a:solidFill>
                          <a:latin typeface="Georgia"/>
                          <a:ea typeface="Georgia"/>
                          <a:cs typeface="Georgia"/>
                        </a:rPr>
                        <a:t>Duration</a:t>
                      </a:r>
                    </a:p>
                  </a:txBody>
                  <a:tcPr marL="127000" marR="127000" marT="101600" marB="101600">
                    <a:solidFill>
                      <a:srgbClr val="D4AF37"/>
                    </a:solidFill>
                  </a:tcPr>
                </a:tc>
                <a:tc>
                  <a:txBody>
                    <a:bodyPr/>
                    <a:lstStyle/>
                    <a:p>
                      <a:pPr algn="l">
                        <a:buNone/>
                      </a:pPr>
                      <a:r>
                        <a:rPr sz="1300" b="1">
                          <a:solidFill>
                            <a:srgbClr val="0B172C"/>
                          </a:solidFill>
                          <a:latin typeface="Georgia"/>
                          <a:ea typeface="Georgia"/>
                          <a:cs typeface="Georgia"/>
                        </a:rPr>
                        <a:t>Radio use</a:t>
                      </a:r>
                    </a:p>
                  </a:txBody>
                  <a:tcPr marL="127000" marR="127000" marT="101600" marB="101600">
                    <a:solidFill>
                      <a:srgbClr val="D4AF37"/>
                    </a:solidFill>
                  </a:tcPr>
                </a:tc>
              </a:tr>
              <a:tr h="777240">
                <a:tc>
                  <a:txBody>
                    <a:bodyPr/>
                    <a:lstStyle/>
                    <a:p>
                      <a:pPr algn="l">
                        <a:buNone/>
                      </a:pPr>
                      <a:r>
                        <a:rPr sz="1200" b="1">
                          <a:solidFill>
                            <a:srgbClr val="F5D778"/>
                          </a:solidFill>
                          <a:latin typeface="Verdana"/>
                          <a:ea typeface="Verdana"/>
                          <a:cs typeface="Verdana"/>
                        </a:rPr>
                        <a:t>La Corda del Buddha</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La Corda del Buddha</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9:25</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Evening / Deep meditation</a:t>
                      </a:r>
                    </a:p>
                  </a:txBody>
                  <a:tcPr marL="127000" marR="127000" marT="101600" marB="101600">
                    <a:solidFill>
                      <a:srgbClr val="122440"/>
                    </a:solidFill>
                  </a:tcPr>
                </a:tc>
              </a:tr>
              <a:tr h="777240">
                <a:tc>
                  <a:txBody>
                    <a:bodyPr/>
                    <a:lstStyle/>
                    <a:p>
                      <a:pPr algn="l">
                        <a:buNone/>
                      </a:pPr>
                      <a:r>
                        <a:rPr sz="1200" b="1">
                          <a:solidFill>
                            <a:srgbClr val="F5D778"/>
                          </a:solidFill>
                          <a:latin typeface="Verdana"/>
                          <a:ea typeface="Verdana"/>
                          <a:cs typeface="Verdana"/>
                        </a:rPr>
                        <a:t>Slow Time</a:t>
                      </a:r>
                    </a:p>
                  </a:txBody>
                  <a:tcPr marL="127000" marR="127000" marT="101600" marB="101600">
                    <a:solidFill>
                      <a:srgbClr val="0E1C34"/>
                    </a:solidFill>
                  </a:tcPr>
                </a:tc>
                <a:tc>
                  <a:txBody>
                    <a:bodyPr/>
                    <a:lstStyle/>
                    <a:p>
                      <a:pPr algn="l">
                        <a:buNone/>
                      </a:pPr>
                      <a:r>
                        <a:rPr sz="1200" b="0">
                          <a:solidFill>
                            <a:srgbClr val="F8F5EE"/>
                          </a:solidFill>
                          <a:latin typeface="Verdana"/>
                          <a:ea typeface="Verdana"/>
                          <a:cs typeface="Verdana"/>
                        </a:rPr>
                        <a:t>Relax Vol. 1</a:t>
                      </a:r>
                    </a:p>
                  </a:txBody>
                  <a:tcPr marL="127000" marR="127000" marT="101600" marB="101600">
                    <a:solidFill>
                      <a:srgbClr val="0E1C34"/>
                    </a:solidFill>
                  </a:tcPr>
                </a:tc>
                <a:tc>
                  <a:txBody>
                    <a:bodyPr/>
                    <a:lstStyle/>
                    <a:p>
                      <a:pPr algn="l">
                        <a:buNone/>
                      </a:pPr>
                      <a:r>
                        <a:rPr sz="1200" b="0">
                          <a:solidFill>
                            <a:srgbClr val="F8F5EE"/>
                          </a:solidFill>
                          <a:latin typeface="Verdana"/>
                          <a:ea typeface="Verdana"/>
                          <a:cs typeface="Verdana"/>
                        </a:rPr>
                        <a:t>6:04</a:t>
                      </a:r>
                    </a:p>
                  </a:txBody>
                  <a:tcPr marL="127000" marR="127000" marT="101600" marB="101600">
                    <a:solidFill>
                      <a:srgbClr val="0E1C34"/>
                    </a:solidFill>
                  </a:tcPr>
                </a:tc>
                <a:tc>
                  <a:txBody>
                    <a:bodyPr/>
                    <a:lstStyle/>
                    <a:p>
                      <a:pPr algn="l">
                        <a:buNone/>
                      </a:pPr>
                      <a:r>
                        <a:rPr sz="1200" b="0">
                          <a:solidFill>
                            <a:srgbClr val="F8F5EE"/>
                          </a:solidFill>
                          <a:latin typeface="Verdana"/>
                          <a:ea typeface="Verdana"/>
                          <a:cs typeface="Verdana"/>
                        </a:rPr>
                        <a:t>Relaxing afternoon / De-stress</a:t>
                      </a:r>
                    </a:p>
                  </a:txBody>
                  <a:tcPr marL="127000" marR="127000" marT="101600" marB="101600">
                    <a:solidFill>
                      <a:srgbClr val="0E1C34"/>
                    </a:solidFill>
                  </a:tcPr>
                </a:tc>
              </a:tr>
              <a:tr h="777240">
                <a:tc>
                  <a:txBody>
                    <a:bodyPr/>
                    <a:lstStyle/>
                    <a:p>
                      <a:pPr algn="l">
                        <a:buNone/>
                      </a:pPr>
                      <a:r>
                        <a:rPr sz="1200" b="1">
                          <a:solidFill>
                            <a:srgbClr val="F5D778"/>
                          </a:solidFill>
                          <a:latin typeface="Verdana"/>
                          <a:ea typeface="Verdana"/>
                          <a:cs typeface="Verdana"/>
                        </a:rPr>
                        <a:t>Nirvana</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Nirvana (432 Hz)</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5:51</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Solo guitar / Mental quiet</a:t>
                      </a:r>
                    </a:p>
                  </a:txBody>
                  <a:tcPr marL="127000" marR="127000" marT="101600" marB="101600">
                    <a:solidFill>
                      <a:srgbClr val="122440"/>
                    </a:solidFill>
                  </a:tcPr>
                </a:tc>
              </a:tr>
              <a:tr h="777240">
                <a:tc>
                  <a:txBody>
                    <a:bodyPr/>
                    <a:lstStyle/>
                    <a:p>
                      <a:pPr algn="l">
                        <a:buNone/>
                      </a:pPr>
                      <a:r>
                        <a:rPr sz="1200" b="1">
                          <a:solidFill>
                            <a:srgbClr val="F5D778"/>
                          </a:solidFill>
                          <a:latin typeface="Verdana"/>
                          <a:ea typeface="Verdana"/>
                          <a:cs typeface="Verdana"/>
                        </a:rPr>
                        <a:t>Tao2-Kun</a:t>
                      </a:r>
                    </a:p>
                  </a:txBody>
                  <a:tcPr marL="127000" marR="127000" marT="101600" marB="101600">
                    <a:solidFill>
                      <a:srgbClr val="0E1C34"/>
                    </a:solidFill>
                  </a:tcPr>
                </a:tc>
                <a:tc>
                  <a:txBody>
                    <a:bodyPr/>
                    <a:lstStyle/>
                    <a:p>
                      <a:pPr algn="l">
                        <a:buNone/>
                      </a:pPr>
                      <a:r>
                        <a:rPr sz="1200" b="0">
                          <a:solidFill>
                            <a:srgbClr val="F8F5EE"/>
                          </a:solidFill>
                          <a:latin typeface="Verdana"/>
                          <a:ea typeface="Verdana"/>
                          <a:cs typeface="Verdana"/>
                        </a:rPr>
                        <a:t>Tao</a:t>
                      </a:r>
                    </a:p>
                  </a:txBody>
                  <a:tcPr marL="127000" marR="127000" marT="101600" marB="101600">
                    <a:solidFill>
                      <a:srgbClr val="0E1C34"/>
                    </a:solidFill>
                  </a:tcPr>
                </a:tc>
                <a:tc>
                  <a:txBody>
                    <a:bodyPr/>
                    <a:lstStyle/>
                    <a:p>
                      <a:pPr algn="l">
                        <a:buNone/>
                      </a:pPr>
                      <a:r>
                        <a:rPr sz="1200" b="0">
                          <a:solidFill>
                            <a:srgbClr val="F8F5EE"/>
                          </a:solidFill>
                          <a:latin typeface="Verdana"/>
                          <a:ea typeface="Verdana"/>
                          <a:cs typeface="Verdana"/>
                        </a:rPr>
                        <a:t>5:56</a:t>
                      </a:r>
                    </a:p>
                  </a:txBody>
                  <a:tcPr marL="127000" marR="127000" marT="101600" marB="101600">
                    <a:solidFill>
                      <a:srgbClr val="0E1C34"/>
                    </a:solidFill>
                  </a:tcPr>
                </a:tc>
                <a:tc>
                  <a:txBody>
                    <a:bodyPr/>
                    <a:lstStyle/>
                    <a:p>
                      <a:pPr algn="l">
                        <a:buNone/>
                      </a:pPr>
                      <a:r>
                        <a:rPr sz="1200" b="0">
                          <a:solidFill>
                            <a:srgbClr val="F8F5EE"/>
                          </a:solidFill>
                          <a:latin typeface="Verdana"/>
                          <a:ea typeface="Verdana"/>
                          <a:cs typeface="Verdana"/>
                        </a:rPr>
                        <a:t>Ambient harmony / Golden resonance</a:t>
                      </a:r>
                    </a:p>
                  </a:txBody>
                  <a:tcPr marL="127000" marR="127000" marT="101600" marB="101600">
                    <a:solidFill>
                      <a:srgbClr val="0E1C34"/>
                    </a:solidFill>
                  </a:tcPr>
                </a:tc>
              </a:tr>
              <a:tr h="777240">
                <a:tc>
                  <a:txBody>
                    <a:bodyPr/>
                    <a:lstStyle/>
                    <a:p>
                      <a:pPr algn="l">
                        <a:buNone/>
                      </a:pPr>
                      <a:r>
                        <a:rPr sz="1200" b="1">
                          <a:solidFill>
                            <a:srgbClr val="F5D778"/>
                          </a:solidFill>
                          <a:latin typeface="Verdana"/>
                          <a:ea typeface="Verdana"/>
                          <a:cs typeface="Verdana"/>
                        </a:rPr>
                        <a:t>Corolle</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La Corda del Buddha</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9:07</a:t>
                      </a:r>
                    </a:p>
                  </a:txBody>
                  <a:tcPr marL="127000" marR="127000" marT="101600" marB="101600">
                    <a:solidFill>
                      <a:srgbClr val="122440"/>
                    </a:solidFill>
                  </a:tcPr>
                </a:tc>
                <a:tc>
                  <a:txBody>
                    <a:bodyPr/>
                    <a:lstStyle/>
                    <a:p>
                      <a:pPr algn="l">
                        <a:buNone/>
                      </a:pPr>
                      <a:r>
                        <a:rPr sz="1200" b="0">
                          <a:solidFill>
                            <a:srgbClr val="F8F5EE"/>
                          </a:solidFill>
                          <a:latin typeface="Verdana"/>
                          <a:ea typeface="Verdana"/>
                          <a:cs typeface="Verdana"/>
                        </a:rPr>
                        <a:t>Contemplative night / BioSound</a:t>
                      </a:r>
                    </a:p>
                  </a:txBody>
                  <a:tcPr marL="127000" marR="127000" marT="101600" marB="101600">
                    <a:solidFill>
                      <a:srgbClr val="122440"/>
                    </a:solidFill>
                  </a:tcPr>
                </a:tc>
              </a:tr>
            </a:tbl>
          </a:graphicData>
        </a:graphic>
      </p:graphicFrame>
    </p:spTree>
    <p:extLst>
      <p:ext uri="{BB962C8B-B14F-4D97-AF65-F5344CB8AC3E}">
        <p14:creationId xmlns:p14="http://schemas.microsoft.com/office/powerpoint/2010/main" val="699147201"/>
      </p:ext>
    </p:extLst>
  </p:cSld>
</p:sld>
</file>

<file path=ppt/slides/slide10.xml><?xml version="1.0" encoding="utf-8"?>
<p:sld xmlns:p="http://schemas.openxmlformats.org/presentationml/2006/main">
  <p:cSld>
    <p:bg>
      <p:bgPr>
        <a:solidFill xmlns:a="http://schemas.openxmlformats.org/drawingml/2006/main">
          <a:srgbClr val="0B172C"/>
        </a:solidFill>
      </p:bgPr>
    </p:bg>
    <p:spTree>
      <p:nvGrpSpPr>
        <p:cNvPr id="1" name=""/>
        <p:cNvGrpSpPr/>
        <p:nvPr/>
      </p:nvGrpSpPr>
      <p:grpSpPr>
        <a:xfrm xmlns:a="http://schemas.openxmlformats.org/drawingml/2006/main"/>
      </p:grpSpPr>
      <p:pic>
        <p:nvPicPr>
          <p:cNvPr id="9" name="Picture 1"/>
          <p:cNvPicPr>
            <a:picLocks xmlns:a="http://schemas.openxmlformats.org/drawingml/2006/main" noChangeAspect="1"/>
          </p:cNvPicPr>
          <p:nvPr/>
        </p:nvPicPr>
        <p:blipFill>
          <a:blip xmlns:r="http://schemas.openxmlformats.org/officeDocument/2006/relationships" xmlns:a="http://schemas.openxmlformats.org/drawingml/2006/main" r:embed="R70079c9597144318"/>
          <a:stretch xmlns:a="http://schemas.openxmlformats.org/drawingml/2006/main">
            <a:fillRect l="0" t="0" r="0" b="0"/>
          </a:stretch>
        </p:blipFill>
        <p:spPr>
          <a:xfrm xmlns:a="http://schemas.openxmlformats.org/drawingml/2006/main">
            <a:off x="457200" y="320040"/>
            <a:ext cx="1005840" cy="1005840"/>
          </a:xfrm>
          <a:prstGeom xmlns:a="http://schemas.openxmlformats.org/drawingml/2006/main" prst="rect">
            <a:avLst/>
          </a:prstGeom>
        </p:spPr>
      </p:pic>
      <p:sp>
        <p:nvSpPr>
          <p:cNvPr id="3" name="TextBox 2">
            <a:extLst xmlns:a="http://schemas.openxmlformats.org/drawingml/2006/main">
              <a:ext uri="{FF2B5EF4-FFF2-40B4-BE49-F238E27FC236}">
                <a16:creationId xmlns:a16="http://schemas.microsoft.com/office/drawing/2014/main" id="{B911180C-B8AB-4CAA-9E35-8A40E70E7842}"/>
              </a:ext>
            </a:extLst>
          </p:cNvPr>
          <p:cNvSpPr>
            <a:spLocks xmlns:a="http://schemas.openxmlformats.org/drawingml/2006/main" noGrp="1"/>
          </p:cNvSpPr>
          <p:nvPr/>
        </p:nvSpPr>
        <p:spPr>
          <a:xfrm xmlns:a="http://schemas.openxmlformats.org/drawingml/2006/main">
            <a:off x="1645920" y="320040"/>
            <a:ext cx="10058400" cy="335280"/>
          </a:xfrm>
          <a:prstGeom xmlns:a="http://schemas.openxmlformats.org/drawingml/2006/main" prst="rect">
            <a:avLst/>
          </a:prstGeom>
          <a:noFill xmlns:a="http://schemas.openxmlformats.org/drawingml/2006/main"/>
        </p:spPr>
        <p:txBody>
          <a:bodyPr xmlns:a="http://schemas.openxmlformats.org/drawingml/2006/main" wrap="square" tIns="0" bIns="0">
            <a:spAutoFit/>
          </a:bodyPr>
          <a:lstStyle xmlns:a="http://schemas.openxmlformats.org/drawingml/2006/main"/>
          <a:p xmlns:a="http://schemas.openxmlformats.org/drawingml/2006/main">
            <a:pPr algn="l">
              <a:buNone/>
              <a:defRPr sz="2200" b="1">
                <a:solidFill>
                  <a:srgbClr val="D4AF37"/>
                </a:solidFill>
                <a:latin typeface="Georgia"/>
                <a:ea typeface="Georgia"/>
                <a:cs typeface="Georgia"/>
              </a:defRPr>
            </a:pPr>
            <a:r>
              <a:t>Marino Målima Peiretti and Radio Kerokrall: Sound as a Sanctuary</a:t>
            </a:r>
          </a:p>
        </p:txBody>
      </p:sp>
      <p:sp>
        <p:nvSpPr>
          <p:cNvPr id="4" name="Rectangle 3">
            <a:extLst xmlns:a="http://schemas.openxmlformats.org/drawingml/2006/main">
              <a:ext uri="{FF2B5EF4-FFF2-40B4-BE49-F238E27FC236}">
                <a16:creationId xmlns:a16="http://schemas.microsoft.com/office/drawing/2014/main" id="{16D57102-02A6-4479-8F92-C343F1574FB0}"/>
              </a:ext>
            </a:extLst>
          </p:cNvPr>
          <p:cNvSpPr>
            <a:spLocks xmlns:a="http://schemas.openxmlformats.org/drawingml/2006/main" noGrp="1"/>
          </p:cNvSpPr>
          <p:nvPr/>
        </p:nvSpPr>
        <p:spPr>
          <a:xfrm xmlns:a="http://schemas.openxmlformats.org/drawingml/2006/main">
            <a:off x="1645920" y="1280160"/>
            <a:ext cx="10058400"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F93DDA83-5356-49DB-8AB2-2624A80D3F87}"/>
              </a:ext>
            </a:extLst>
          </p:cNvPr>
          <p:cNvSpPr>
            <a:spLocks xmlns:a="http://schemas.openxmlformats.org/drawingml/2006/main" noGrp="1"/>
          </p:cNvSpPr>
          <p:nvPr/>
        </p:nvSpPr>
        <p:spPr>
          <a:xfrm xmlns:a="http://schemas.openxmlformats.org/drawingml/2006/main">
            <a:off x="457200" y="6400800"/>
            <a:ext cx="4929505" cy="24384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1000">
                <a:solidFill>
                  <a:srgbClr val="B49B5A"/>
                </a:solidFill>
                <a:latin typeface="Verdana"/>
                <a:ea typeface="Verdana"/>
                <a:cs typeface="Verdana"/>
              </a:defRPr>
            </a:pPr>
            <a:r>
              <a:t>Radio Kerokrall — The Sound of Inner Peace   |   Marino Målima Peiretti   |   Page 10</a:t>
            </a:r>
          </a:p>
        </p:txBody>
      </p:sp>
      <p:sp>
        <p:nvSpPr>
          <p:cNvPr id="6" name="Rounded Rectangle 5">
            <a:extLst xmlns:a="http://schemas.openxmlformats.org/drawingml/2006/main">
              <a:ext uri="{FF2B5EF4-FFF2-40B4-BE49-F238E27FC236}">
                <a16:creationId xmlns:a16="http://schemas.microsoft.com/office/drawing/2014/main" id="{81095618-DFF5-463D-9487-AE82A5ECB755}"/>
              </a:ext>
            </a:extLst>
          </p:cNvPr>
          <p:cNvSpPr>
            <a:spLocks xmlns:a="http://schemas.openxmlformats.org/drawingml/2006/main" noGrp="1"/>
          </p:cNvSpPr>
          <p:nvPr/>
        </p:nvSpPr>
        <p:spPr>
          <a:xfrm xmlns:a="http://schemas.openxmlformats.org/drawingml/2006/main">
            <a:off x="731520" y="1463040"/>
            <a:ext cx="53035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79400" tIns="254000" rIns="279400" anchor="ctr"/>
          <a:lstStyle xmlns:a="http://schemas.openxmlformats.org/drawingml/2006/main"/>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Artistic Identity</a:t>
            </a: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An Independent Path: From jazz guitar and the European avant-garde with IK14 and Ophiuco to sound research and music therapy.</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Scientific Discipline and Philosophy: The BioSound Method joins 432 Hz tuning and binaural beats with Zen and Taoist thought.</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Music for Healing: Work directed towards psychophysical wellbeing and personal balance.</a:t>
            </a:r>
          </a:p>
        </p:txBody>
      </p:sp>
      <p:sp>
        <p:nvSpPr>
          <p:cNvPr id="7" name="Rounded Rectangle 6">
            <a:extLst xmlns:a="http://schemas.openxmlformats.org/drawingml/2006/main">
              <a:ext uri="{FF2B5EF4-FFF2-40B4-BE49-F238E27FC236}">
                <a16:creationId xmlns:a16="http://schemas.microsoft.com/office/drawing/2014/main" id="{7D14FADB-FD59-41A7-AE83-F26927A514B6}"/>
              </a:ext>
            </a:extLst>
          </p:cNvPr>
          <p:cNvSpPr>
            <a:spLocks xmlns:a="http://schemas.openxmlformats.org/drawingml/2006/main" noGrp="1"/>
          </p:cNvSpPr>
          <p:nvPr/>
        </p:nvSpPr>
        <p:spPr>
          <a:xfrm xmlns:a="http://schemas.openxmlformats.org/drawingml/2006/main">
            <a:off x="6217920" y="1463040"/>
            <a:ext cx="5303520" cy="4663440"/>
          </a:xfrm>
          <a:prstGeom xmlns:a="http://schemas.openxmlformats.org/drawingml/2006/main" prst="roundRect">
            <a:avLst/>
          </a:prstGeom>
          <a:solidFill xmlns:a="http://schemas.openxmlformats.org/drawingml/2006/main">
            <a:srgbClr val="122440"/>
          </a:solidFill>
          <a:ln xmlns:a="http://schemas.openxmlformats.org/drawingml/2006/main" w="1905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79400" tIns="254000" rIns="279400" anchor="ctr"/>
          <a:lstStyle xmlns:a="http://schemas.openxmlformats.org/drawingml/2006/main"/>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Value for Radio Kerokrall</a:t>
            </a: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Alignment with the Brand: A close fit with The Sound of Inner Peace through music shaped by calm and introspection.</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A Distinct Listening Experience: Poetry-and-music suites, mantras and ambient landscapes refined through careful mixing.</a:t>
            </a:r>
          </a:p>
          <a:p xmlns:a="http://schemas.openxmlformats.org/drawingml/2006/main">
            <a:pPr algn="ctr">
              <a:buNone/>
              <a:defRPr sz="2000" b="1">
                <a:solidFill>
                  <a:srgbClr val="D4AF37"/>
                </a:solidFill>
                <a:latin typeface="Georgia"/>
                <a:ea typeface="Georgia"/>
                <a:cs typeface="Georgia"/>
              </a:defRPr>
            </a:pPr>
          </a:p>
          <a:p xmlns:a="http://schemas.openxmlformats.org/drawingml/2006/main">
            <a:pPr algn="ctr">
              <a:buNone/>
              <a:defRPr sz="1275" b="1">
                <a:solidFill>
                  <a:srgbClr val="D4AF37"/>
                </a:solidFill>
                <a:latin typeface="Georgia"/>
                <a:ea typeface="Georgia"/>
                <a:cs typeface="Georgia"/>
              </a:defRPr>
            </a:pPr>
            <a:r>
              <a:rPr sz="1275" b="1">
                <a:solidFill>
                  <a:srgbClr val="D4AF37"/>
                </a:solidFill>
                <a:latin typeface="Georgia"/>
                <a:ea typeface="Georgia"/>
                <a:cs typeface="Georgia"/>
              </a:rPr>
              <a:t>• A Guiding Artist: Marino Målima Peiretti represents a strong choice for Radio Kerokrall’s meditative and contemplative programming.</a:t>
            </a:r>
          </a:p>
        </p:txBody>
      </p:sp>
    </p:spTree>
    <p:extLst>
      <p:ext uri="{BB962C8B-B14F-4D97-AF65-F5344CB8AC3E}">
        <p14:creationId xmlns:p14="http://schemas.microsoft.com/office/powerpoint/2010/main" val="1622787195"/>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2026-10-07T13:22:34.4980000Z</dcterms:created>
  <dcterms:modified xsi:type="dcterms:W3CDTF">2026-10-07T13:22:34.4980000Z</dcterms:modified>
</coreProperties>
</file>