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ab4ace395c24077" /><Relationship Type="http://schemas.openxmlformats.org/officeDocument/2006/relationships/extended-properties" Target="/docProps/app.xml" Id="R788ed01205574061" /><Relationship Type="http://schemas.openxmlformats.org/officeDocument/2006/relationships/officeDocument" Target="/ppt/presentation.xml" Id="R60d3281096494e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df8b29aa0f84144"/>
  </p:sldMasterIdLst>
  <p:notesMasterIdLst>
    <p:notesMasterId xmlns:r="http://schemas.openxmlformats.org/officeDocument/2006/relationships" r:id="R4b3ec91a593d429d"/>
  </p:notesMasterIdLst>
  <p:sldIdLst>
    <p:sldId xmlns:r="http://schemas.openxmlformats.org/officeDocument/2006/relationships" id="256" r:id="R6c409757fcdf4079"/>
    <p:sldId xmlns:r="http://schemas.openxmlformats.org/officeDocument/2006/relationships" id="257" r:id="R8397dffeb2c94a98"/>
    <p:sldId xmlns:r="http://schemas.openxmlformats.org/officeDocument/2006/relationships" id="258" r:id="R9aa0e824f80d4345"/>
    <p:sldId xmlns:r="http://schemas.openxmlformats.org/officeDocument/2006/relationships" id="259" r:id="R00eba4475f414f47"/>
    <p:sldId xmlns:r="http://schemas.openxmlformats.org/officeDocument/2006/relationships" id="260" r:id="R2a5c11c7cc3f4dab"/>
    <p:sldId xmlns:r="http://schemas.openxmlformats.org/officeDocument/2006/relationships" id="261" r:id="Rbaa0320402034aa4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2d67e36a9dd435d" /><Relationship Type="http://schemas.openxmlformats.org/officeDocument/2006/relationships/slideMaster" Target="/ppt/slideMasters/slideMaster1.xml" Id="R2df8b29aa0f84144" /><Relationship Type="http://schemas.openxmlformats.org/officeDocument/2006/relationships/notesMaster" Target="/ppt/notesMasters/notesMaster1.xml" Id="R4b3ec91a593d429d" /><Relationship Type="http://schemas.openxmlformats.org/officeDocument/2006/relationships/presProps" Target="/ppt/presProps.xml" Id="Rc10a340f488344ec" /><Relationship Type="http://schemas.openxmlformats.org/officeDocument/2006/relationships/viewProps" Target="/ppt/viewProps.xml" Id="R6afb98c555e34ad0" /><Relationship Type="http://schemas.openxmlformats.org/officeDocument/2006/relationships/tableStyles" Target="/ppt/tableStyles.xml" Id="R5e79effc2965418a" /><Relationship Type="http://schemas.openxmlformats.org/officeDocument/2006/relationships/slide" Target="/ppt/slides/slide1.xml" Id="R6c409757fcdf4079" /><Relationship Type="http://schemas.openxmlformats.org/officeDocument/2006/relationships/slide" Target="/ppt/slides/slide2.xml" Id="R8397dffeb2c94a98" /><Relationship Type="http://schemas.openxmlformats.org/officeDocument/2006/relationships/slide" Target="/ppt/slides/slide3.xml" Id="R9aa0e824f80d4345" /><Relationship Type="http://schemas.openxmlformats.org/officeDocument/2006/relationships/slide" Target="/ppt/slides/slide4.xml" Id="R00eba4475f414f47" /><Relationship Type="http://schemas.openxmlformats.org/officeDocument/2006/relationships/slide" Target="/ppt/slides/slide5.xml" Id="R2a5c11c7cc3f4dab" /><Relationship Type="http://schemas.openxmlformats.org/officeDocument/2006/relationships/slide" Target="/ppt/slides/slide6.xml" Id="Rbaa0320402034aa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57d0dfcb9f2400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2ae7178c6634132" /><Relationship Type="http://schemas.openxmlformats.org/officeDocument/2006/relationships/notesMaster" Target="/ppt/notesMasters/notesMaster1.xml" Id="Rb7589cfc1f634fa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bdd5d0e65441cd" /><Relationship Type="http://schemas.openxmlformats.org/officeDocument/2006/relationships/notesMaster" Target="/ppt/notesMasters/notesMaster1.xml" Id="R5555e50293b944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74a2b2fcccd4b92" /><Relationship Type="http://schemas.openxmlformats.org/officeDocument/2006/relationships/notesMaster" Target="/ppt/notesMasters/notesMaster1.xml" Id="R4e63451d3b8342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e3892631db4325" /><Relationship Type="http://schemas.openxmlformats.org/officeDocument/2006/relationships/notesMaster" Target="/ppt/notesMasters/notesMaster1.xml" Id="R4ae1e07735d84b1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2c3326222f94230" /><Relationship Type="http://schemas.openxmlformats.org/officeDocument/2006/relationships/notesMaster" Target="/ppt/notesMasters/notesMaster1.xml" Id="R24f1212aeeda47b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de8bf0ae7604bde" /><Relationship Type="http://schemas.openxmlformats.org/officeDocument/2006/relationships/notesMaster" Target="/ppt/notesMasters/notesMaster1.xml" Id="R4e4db676f4bc471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6a5f61d0cf4c6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1e2392560047d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faaf7716c34d2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305a6fc05f4ce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b2aa568548487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ba2a58ede248eb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578f9e6a9d4f7c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1d655139524d0b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84bf180ae4477a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8959a224014139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aebbb7d82546d8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333B97-4A4C-46E4-9293-DA0F47BA43FE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F6564354-1F49-4886-B8EB-464B6549B49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762D048-E6FF-40DE-8FD9-966DBA69A8F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C319021-7A87-46A2-B798-5783DC3E393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F045CE7-4D45-4CE3-8FB6-71DB6941E68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1E4976F-6F94-4AFE-A77B-454C8A8311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D2AB3C5-6CCC-4AD5-9FCB-F2F69D5F774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C34A17A-85BF-478E-A0C7-2B1CF705950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985D462-D389-490D-BB6A-377E775B210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03E9E3A-F1D8-4521-A7E0-7466BB056E4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F4BB2CB-5943-4CDF-8B56-DBEE3504A2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B9EB2F2-56E8-47E3-AFD6-2987AFB003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F0C376E-1975-4434-A993-53920458A38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142A5C7-C69C-4AA7-B8C4-B6C2D190F76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8BF21C2-62C8-4BD1-B81B-9036BD3B45F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6FA0F58-45A1-474F-BF76-3EAEB718C3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99F1FA1-5A71-4C9B-9E6D-73837B3F82A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BE74B89B-2E47-4674-8432-A42BA6E8EAE7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BB9EC5F8-3A8D-4AD3-9EC7-E1C6EED1EE1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F1792921-5479-4B46-BD7F-A25CF1D27E1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FE2087CB-C9AA-4DD3-B3B6-4A21255BE08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73BDB72-3C67-45BF-9D0A-F113FF33AA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6B172CA-65C7-488B-8CEC-0867C70D5E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990503D3-1C93-4A5C-B925-6BD92493E8F7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A45458F8-F83F-4BCE-A2B3-7236B4CB6512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CA987FF7-D1C7-42A2-9C18-78A2697FB825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9EC35459-5DDE-4D9C-A993-CF82E67065A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6933824C-7C27-4C28-A319-6B868368E5F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0AB0DC2C-21B3-40A6-9D06-E390FFD3435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68EA07C-AEC6-4A37-96BE-4E7267A36D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72B8B2D9-2AF8-43C4-B29B-0EEFB4EC486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72BBD897-2EC4-4B24-BBC4-ABEDDA50577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9A037EF7-39DD-45E0-946A-DD44F39EBAD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86C0C3C6-F411-4290-ACF2-DB72D36619B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60FE63BC-B915-4250-8649-90BEE306CBE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3B8AA94D-E02A-441E-B9F4-B8916100A78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FCEBBA2-A652-4824-96A9-C9ECF64DAD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D182092-C2A0-45A2-8664-7982FEF2257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E8B4B1-9BFF-42D4-A75B-3EE15CF167E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EFC00E92-1F7D-402D-A821-87BF0E07027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FB61873D-B221-443A-BBEE-F7F32E17E6D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60916163-0AE9-4437-80A3-3DEF2EDCA7E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B44EFD4-B7DB-4AB1-8370-9EECC1D9F8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FAB284EC-0B2A-4549-BCB1-AD10B3DDC483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84A9BCDE-F94B-45CE-BD35-CB441903E38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F55F5D5-0DF2-4EB6-84FB-696CED7BD3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DA31A7DE-797E-4C7D-A01B-3179143F704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DB0DF14-9543-416A-B202-9009EBEE1DD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E0F02D0-7D9A-4233-9ED3-DB10DB649D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206D09B1-143B-4841-BFC5-13CFAF380C4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747B1E9-879D-4911-85E8-953693821AF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833E7E2-D946-4245-9E8B-EF71AEBBCDA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EE39AF2-771F-4170-98F3-ED0A3FDB7E5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B898CCE7-D365-4402-BA61-B2513CE5574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C5C17BD2-769D-42C1-9541-72DC01E524F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3D67DD1-B133-4CCB-B6AC-6C5EC494C7F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B5F58D-8A2F-486E-AE92-B8923223C41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6BA331C-DAC3-4FE6-B173-FCBD420ADD0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8a94f19a994179" /><Relationship Type="http://schemas.openxmlformats.org/officeDocument/2006/relationships/slideLayout" Target="/ppt/slideLayouts/slideLayout1.xml" Id="R427f0deab1eb4e79" /><Relationship Type="http://schemas.openxmlformats.org/officeDocument/2006/relationships/slideLayout" Target="/ppt/slideLayouts/slideLayout2.xml" Id="Raaec20146e854c00" /><Relationship Type="http://schemas.openxmlformats.org/officeDocument/2006/relationships/slideLayout" Target="/ppt/slideLayouts/slideLayout3.xml" Id="R80f39462726949d9" /><Relationship Type="http://schemas.openxmlformats.org/officeDocument/2006/relationships/slideLayout" Target="/ppt/slideLayouts/slideLayout4.xml" Id="R352b99a46c6a4cf9" /><Relationship Type="http://schemas.openxmlformats.org/officeDocument/2006/relationships/slideLayout" Target="/ppt/slideLayouts/slideLayout5.xml" Id="R5c9220af0b7e4a44" /><Relationship Type="http://schemas.openxmlformats.org/officeDocument/2006/relationships/slideLayout" Target="/ppt/slideLayouts/slideLayout6.xml" Id="R6ebc0b4523d24ab4" /><Relationship Type="http://schemas.openxmlformats.org/officeDocument/2006/relationships/slideLayout" Target="/ppt/slideLayouts/slideLayout7.xml" Id="Rc07f49da5cc74d2f" /><Relationship Type="http://schemas.openxmlformats.org/officeDocument/2006/relationships/slideLayout" Target="/ppt/slideLayouts/slideLayout8.xml" Id="R2dc79a2cfd0d4634" /><Relationship Type="http://schemas.openxmlformats.org/officeDocument/2006/relationships/slideLayout" Target="/ppt/slideLayouts/slideLayout9.xml" Id="R2e6e90bbddbf4c11" /><Relationship Type="http://schemas.openxmlformats.org/officeDocument/2006/relationships/slideLayout" Target="/ppt/slideLayouts/slideLayout10.xml" Id="Rac2f6232dfb34e4e" /><Relationship Type="http://schemas.openxmlformats.org/officeDocument/2006/relationships/slideLayout" Target="/ppt/slideLayouts/slideLayout11.xml" Id="R1a7416dd972842c2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130A4DF2-4143-43DE-AE70-A6F5860F68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D6DDE51-47B0-4E07-B5C4-B18563BD46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69B933D-4BE6-4DFD-9CE7-686EA6F226ED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5D9136A-B086-4368-9E0E-1F30F16D6CA1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334C3BD-6A08-4EA8-8E0D-4E15414C4348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27f0deab1eb4e79"/>
    <p:sldLayoutId xmlns:r="http://schemas.openxmlformats.org/officeDocument/2006/relationships" id="2147483650" r:id="Raaec20146e854c00"/>
    <p:sldLayoutId xmlns:r="http://schemas.openxmlformats.org/officeDocument/2006/relationships" id="2147483651" r:id="R80f39462726949d9"/>
    <p:sldLayoutId xmlns:r="http://schemas.openxmlformats.org/officeDocument/2006/relationships" id="2147483652" r:id="R352b99a46c6a4cf9"/>
    <p:sldLayoutId xmlns:r="http://schemas.openxmlformats.org/officeDocument/2006/relationships" id="2147483653" r:id="R5c9220af0b7e4a44"/>
    <p:sldLayoutId xmlns:r="http://schemas.openxmlformats.org/officeDocument/2006/relationships" id="2147483654" r:id="R6ebc0b4523d24ab4"/>
    <p:sldLayoutId xmlns:r="http://schemas.openxmlformats.org/officeDocument/2006/relationships" id="2147483655" r:id="Rc07f49da5cc74d2f"/>
    <p:sldLayoutId xmlns:r="http://schemas.openxmlformats.org/officeDocument/2006/relationships" id="2147483656" r:id="R2dc79a2cfd0d4634"/>
    <p:sldLayoutId xmlns:r="http://schemas.openxmlformats.org/officeDocument/2006/relationships" id="2147483657" r:id="R2e6e90bbddbf4c11"/>
    <p:sldLayoutId xmlns:r="http://schemas.openxmlformats.org/officeDocument/2006/relationships" id="2147483658" r:id="Rac2f6232dfb34e4e"/>
    <p:sldLayoutId xmlns:r="http://schemas.openxmlformats.org/officeDocument/2006/relationships" id="2147483659" r:id="R1a7416dd972842c2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f4fff98ea084b6f" /><Relationship Type="http://schemas.openxmlformats.org/officeDocument/2006/relationships/image" Target="/ppt/media/image.png" Id="R43f132407bb045b7" /><Relationship Type="http://schemas.openxmlformats.org/officeDocument/2006/relationships/notesSlide" Target="/ppt/notesSlides/notesSlide1.xml" Id="R37e9584ba367418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8e64b468c0b4a45" /><Relationship Type="http://schemas.openxmlformats.org/officeDocument/2006/relationships/image" Target="/ppt/media/image.png" Id="R15422149b7fd4fca" /><Relationship Type="http://schemas.openxmlformats.org/officeDocument/2006/relationships/notesSlide" Target="/ppt/notesSlides/notesSlide2.xml" Id="R15fd53d7354d4d0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3c7f91e97224812" /><Relationship Type="http://schemas.openxmlformats.org/officeDocument/2006/relationships/image" Target="/ppt/media/image.png" Id="R6377833cf2ab419d" /><Relationship Type="http://schemas.openxmlformats.org/officeDocument/2006/relationships/notesSlide" Target="/ppt/notesSlides/notesSlide3.xml" Id="Raf211d72c5e24af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56245780abf4d65" /><Relationship Type="http://schemas.openxmlformats.org/officeDocument/2006/relationships/image" Target="/ppt/media/image.png" Id="R6d626d7f07a448f5" /><Relationship Type="http://schemas.openxmlformats.org/officeDocument/2006/relationships/notesSlide" Target="/ppt/notesSlides/notesSlide4.xml" Id="Rdda9f91bb7454a5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643ea9ed8244429" /><Relationship Type="http://schemas.openxmlformats.org/officeDocument/2006/relationships/image" Target="/ppt/media/image.png" Id="Rc6a5b18763604a22" /><Relationship Type="http://schemas.openxmlformats.org/officeDocument/2006/relationships/notesSlide" Target="/ppt/notesSlides/notesSlide5.xml" Id="R8022a6a646fb46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6f023b5783e4db1" /><Relationship Type="http://schemas.openxmlformats.org/officeDocument/2006/relationships/image" Target="/ppt/media/image.png" Id="Rac42bfb07e5b48c2" /><Relationship Type="http://schemas.openxmlformats.org/officeDocument/2006/relationships/notesSlide" Target="/ppt/notesSlides/notesSlide6.xml" Id="Rdc1a11aba4f1460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1">
            <a:extLst xmlns:a="http://schemas.openxmlformats.org/drawingml/2006/main">
              <a:ext uri="{FF2B5EF4-FFF2-40B4-BE49-F238E27FC236}">
                <a16:creationId xmlns:a16="http://schemas.microsoft.com/office/drawing/2014/main" id="{6B67B0CD-BD0A-4BD0-8A80-7CE5D2DAB7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f132407bb045b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80990" y="640080"/>
            <a:ext cx="1828800" cy="182880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565917A2-84F8-48CF-AF49-55569DAFD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43200"/>
            <a:ext cx="10362895" cy="17348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>
            <a:defPPr>
              <a:defRPr sz="3150"/>
            </a:defPPr>
            <a:lvl1pPr>
              <a:defRPr sz="3150"/>
            </a:lvl1pPr>
            <a:lvl2pPr>
              <a:defRPr sz="3150"/>
            </a:lvl2pPr>
            <a:lvl3pPr>
              <a:defRPr sz="315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 xmlns:a="http://schemas.openxmlformats.org/drawingml/2006/main">
            <a:pPr algn="ctr">
              <a:spcAft>
                <a:spcPts val="800"/>
              </a:spcAft>
              <a:buNone/>
              <a:defRPr sz="38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3150"/>
              <a:t>BRUNO SANFILIPPO</a:t>
            </a:r>
          </a:p>
          <a:p xmlns:a="http://schemas.openxmlformats.org/drawingml/2006/main">
            <a:pPr algn="ctr">
              <a:spcAft>
                <a:spcPts val="800"/>
              </a:spcAft>
              <a:buNone/>
              <a:defRPr sz="38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3150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Minimalist Piano and Ambient Soundscapes</a:t>
            </a:r>
          </a:p>
          <a:p xmlns:a="http://schemas.openxmlformats.org/drawingml/2006/main">
            <a:pPr algn="ctr">
              <a:spcAft>
                <a:spcPts val="800"/>
              </a:spcAft>
              <a:buNone/>
              <a:defRPr sz="38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3150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RADIO KEROKRALL · THE SOUND OF INNER PEACE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D373164F-AAA5-4497-B467-4FE769756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190" y="5120640"/>
            <a:ext cx="5486400" cy="2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F3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</p:spTree>
    <p:extLst>
      <p:ext uri="{BB962C8B-B14F-4D97-AF65-F5344CB8AC3E}">
        <p14:creationId xmlns:p14="http://schemas.microsoft.com/office/powerpoint/2010/main" val="14780857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B1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A66B4C98-7F88-46A4-AEBB-8716E06C1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20040"/>
            <a:ext cx="9144000" cy="243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RADIO KEROKRALL · ARTIST PROFILE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DC5A60A1-D3CF-48FF-8CAE-F94E2E8F3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94360"/>
            <a:ext cx="9601200" cy="426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2200" b="1">
                <a:solidFill>
                  <a:srgbClr val="FAF9F6"/>
                </a:solidFill>
                <a:latin typeface="Georgia"/>
                <a:ea typeface="Georgia"/>
                <a:cs typeface="Georgia"/>
              </a:defRPr>
            </a:pPr>
            <a:r>
              <a:t>Biography and Artistic Path: From Buenos Aires to Barcelona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1D36D2E5-72DD-4C5C-A7B5-84E1363D1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63040"/>
            <a:ext cx="10698480" cy="2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F3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pic>
        <p:nvPicPr>
          <p:cNvPr id="5" name="Picture 4">
            <a:extLst xmlns:a="http://schemas.openxmlformats.org/drawingml/2006/main">
              <a:ext uri="{FF2B5EF4-FFF2-40B4-BE49-F238E27FC236}">
                <a16:creationId xmlns:a16="http://schemas.microsoft.com/office/drawing/2014/main" id="{950E5769-F8C1-45B9-A92C-7CDBD8A68D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422149b7fd4fc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98480" y="320040"/>
            <a:ext cx="1097280" cy="1097280"/>
          </a:xfrm>
          <a:prstGeom xmlns:a="http://schemas.openxmlformats.org/drawingml/2006/main" prst="rect">
            <a:avLst/>
          </a:prstGeom>
        </p:spPr>
      </p:pic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8FA22635-498A-4ABF-AF04-AD036254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691640"/>
            <a:ext cx="5212080" cy="4572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C2541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182880" rIns="228600" bIns="182880" anchor="ctr"/>
          <a:lstStyle xmlns:a="http://schemas.openxmlformats.org/drawingml/2006/main">
            <a:defPPr>
              <a:defRPr sz="1598"/>
            </a:defPPr>
            <a:lvl1pPr>
              <a:defRPr sz="1598"/>
            </a:lvl1pPr>
            <a:lvl2pPr>
              <a:defRPr sz="1598"/>
            </a:lvl2pPr>
            <a:lvl3pPr>
              <a:defRPr sz="1598"/>
            </a:lvl3pPr>
            <a:lvl4pPr>
              <a:defRPr sz="1598"/>
            </a:lvl4pPr>
            <a:lvl5pPr>
              <a:defRPr sz="1598"/>
            </a:lvl5pPr>
            <a:lvl6pPr>
              <a:defRPr sz="1598"/>
            </a:lvl6pPr>
            <a:lvl7pPr>
              <a:defRPr sz="1598"/>
            </a:lvl7pPr>
            <a:lvl8pPr>
              <a:defRPr sz="1598"/>
            </a:lvl8pPr>
            <a:lvl9pPr>
              <a:defRPr sz="1598"/>
            </a:lvl9pPr>
          </a:lstStyle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/>
              <a:t>Classical Roots and Training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Born in San Isidro, Buenos Aires, Argentina, on 13 September 1965. He began playing piano as a child on the old Pleyel upright at his parents’ home.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In 1988, he graduated in musical composition from the Galvani Conservatory in Buenos Aires.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Early influences included Satie, Debussy and Ravel, followed by Arvo Pärt, Brian Eno and Harold Budd.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DA576ED1-37A0-49BD-BD9E-83CD9A93F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691640"/>
            <a:ext cx="5212080" cy="4572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C2541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182880" rIns="228600" bIns="182880" anchor="ctr"/>
          <a:lstStyle xmlns:a="http://schemas.openxmlformats.org/drawingml/2006/main">
            <a:defPPr>
              <a:defRPr sz="1598"/>
            </a:defPPr>
            <a:lvl1pPr>
              <a:defRPr sz="1598"/>
            </a:lvl1pPr>
            <a:lvl2pPr>
              <a:defRPr sz="1598"/>
            </a:lvl2pPr>
            <a:lvl3pPr>
              <a:defRPr sz="1598"/>
            </a:lvl3pPr>
            <a:lvl4pPr>
              <a:defRPr sz="1598"/>
            </a:lvl4pPr>
            <a:lvl5pPr>
              <a:defRPr sz="1598"/>
            </a:lvl5pPr>
            <a:lvl6pPr>
              <a:defRPr sz="1598"/>
            </a:lvl6pPr>
            <a:lvl7pPr>
              <a:defRPr sz="1598"/>
            </a:lvl7pPr>
            <a:lvl8pPr>
              <a:defRPr sz="1598"/>
            </a:lvl8pPr>
            <a:lvl9pPr>
              <a:defRPr sz="1598"/>
            </a:lvl9pPr>
          </a:lstStyle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/>
              <a:t>A Creative Turning Point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A hand injury during adolescence temporarily drew him away from the acoustic piano and towards synthesizers and electronic research.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In 2000, amid Argentina’s economic crisis, he moved to Barcelona, Spain, with his wife Ximena Contreras.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He founded Onix II Studio in the mountains near Barcelona. Since 2011, a Kawai RX-3 grand piano has been at its heart.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His work joins minimalist piano writing with electroacoustic exploration through the parallel project Onix.</a:t>
            </a:r>
          </a:p>
        </p:txBody>
      </p:sp>
    </p:spTree>
    <p:extLst>
      <p:ext uri="{BB962C8B-B14F-4D97-AF65-F5344CB8AC3E}">
        <p14:creationId xmlns:p14="http://schemas.microsoft.com/office/powerpoint/2010/main" val="15397763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1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FDF8EBA6-DF07-40E0-9519-9CB053013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20040"/>
            <a:ext cx="9144000" cy="243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RADIO KEROKRALL · ARTIST PROFILE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7BEEE4CC-1967-447C-BE93-05EB518A7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94360"/>
            <a:ext cx="9601200" cy="426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2200" b="1">
                <a:solidFill>
                  <a:srgbClr val="FAF9F6"/>
                </a:solidFill>
                <a:latin typeface="Georgia"/>
                <a:ea typeface="Georgia"/>
                <a:cs typeface="Georgia"/>
              </a:defRPr>
            </a:pPr>
            <a:r>
              <a:t>Musical Philosophy: The Poetics of Silence and Dreams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5723F9F3-98B4-4233-ADB8-A0B28ACB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63040"/>
            <a:ext cx="10698480" cy="2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F3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pic>
        <p:nvPicPr>
          <p:cNvPr id="5" name="Picture 4">
            <a:extLst xmlns:a="http://schemas.openxmlformats.org/drawingml/2006/main">
              <a:ext uri="{FF2B5EF4-FFF2-40B4-BE49-F238E27FC236}">
                <a16:creationId xmlns:a16="http://schemas.microsoft.com/office/drawing/2014/main" id="{C9926ADC-B363-4096-8D13-8E2A0503AE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77833cf2ab419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98480" y="320040"/>
            <a:ext cx="1097280" cy="1097280"/>
          </a:xfrm>
          <a:prstGeom xmlns:a="http://schemas.openxmlformats.org/drawingml/2006/main" prst="rect">
            <a:avLst/>
          </a:prstGeom>
        </p:spPr>
      </p:pic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55FC6656-428E-4B2B-A79A-084B985C0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691640"/>
            <a:ext cx="5212080" cy="4572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C2541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182880" rIns="228600" bIns="182880" anchor="ctr"/>
          <a:lstStyle xmlns:a="http://schemas.openxmlformats.org/drawingml/2006/main">
            <a:defPPr>
              <a:defRPr sz="1598"/>
            </a:defPPr>
            <a:lvl1pPr>
              <a:defRPr sz="1598"/>
            </a:lvl1pPr>
            <a:lvl2pPr>
              <a:defRPr sz="1598"/>
            </a:lvl2pPr>
            <a:lvl3pPr>
              <a:defRPr sz="1598"/>
            </a:lvl3pPr>
            <a:lvl4pPr>
              <a:defRPr sz="1598"/>
            </a:lvl4pPr>
            <a:lvl5pPr>
              <a:defRPr sz="1598"/>
            </a:lvl5pPr>
            <a:lvl6pPr>
              <a:defRPr sz="1598"/>
            </a:lvl6pPr>
            <a:lvl7pPr>
              <a:defRPr sz="1598"/>
            </a:lvl7pPr>
            <a:lvl8pPr>
              <a:defRPr sz="1598"/>
            </a:lvl8pPr>
            <a:lvl9pPr>
              <a:defRPr sz="1598"/>
            </a:lvl9pPr>
          </a:lstStyle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/>
              <a:t>Aesthetic and Sonic Research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Three guiding qualities: the search for sounds that are “surprising, magical and profound”.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His music avoids showy virtuosity and creates contemplative space for inward calm.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Felt, the piano’s mechanisms and natural resonance give the sound an organic texture.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Dreams and the unconscious shape suspended emotional landscapes.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32302B59-E067-4BFA-A77F-74DC6D0F2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691640"/>
            <a:ext cx="5212080" cy="4572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C2541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182880" rIns="228600" bIns="182880" anchor="ctr"/>
          <a:lstStyle xmlns:a="http://schemas.openxmlformats.org/drawingml/2006/main">
            <a:defPPr>
              <a:defRPr sz="1598"/>
            </a:defPPr>
            <a:lvl1pPr>
              <a:defRPr sz="1598"/>
            </a:lvl1pPr>
            <a:lvl2pPr>
              <a:defRPr sz="1598"/>
            </a:lvl2pPr>
            <a:lvl3pPr>
              <a:defRPr sz="1598"/>
            </a:lvl3pPr>
            <a:lvl4pPr>
              <a:defRPr sz="1598"/>
            </a:lvl4pPr>
            <a:lvl5pPr>
              <a:defRPr sz="1598"/>
            </a:lvl5pPr>
            <a:lvl6pPr>
              <a:defRPr sz="1598"/>
            </a:lvl6pPr>
            <a:lvl7pPr>
              <a:defRPr sz="1598"/>
            </a:lvl7pPr>
            <a:lvl8pPr>
              <a:defRPr sz="1598"/>
            </a:lvl8pPr>
            <a:lvl9pPr>
              <a:defRPr sz="1598"/>
            </a:lvl9pPr>
          </a:lstStyle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/>
              <a:t>Contemplation and Everyday Life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Each composition is conceived as an inward journey open to memory and recollection.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Tangible (2021) reflects on physical contact and the real world, from embraces to wet earth, in contrast with digital life.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Time spent composing in nature turns quiet into soundscape.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An intimate expression seeks a direct connection with the listener.</a:t>
            </a:r>
          </a:p>
        </p:txBody>
      </p:sp>
    </p:spTree>
    <p:extLst>
      <p:ext uri="{BB962C8B-B14F-4D97-AF65-F5344CB8AC3E}">
        <p14:creationId xmlns:p14="http://schemas.microsoft.com/office/powerpoint/2010/main" val="319687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1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36FBAF58-7AF2-4790-B12B-947C05A0F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20040"/>
            <a:ext cx="9144000" cy="243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RADIO KEROKRALL · ARTIST PROFILE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BCD6A319-7E02-481B-8CDD-A672BC9EA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94360"/>
            <a:ext cx="9601200" cy="426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2200" b="1">
                <a:solidFill>
                  <a:srgbClr val="FAF9F6"/>
                </a:solidFill>
                <a:latin typeface="Georgia"/>
                <a:ea typeface="Georgia"/>
                <a:cs typeface="Georgia"/>
              </a:defRPr>
            </a:pPr>
            <a:r>
              <a:t>International Reach: Piano Textures and Drake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A1779A5D-C89E-486C-8843-23A6B62EB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63040"/>
            <a:ext cx="10698480" cy="2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F3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pic>
        <p:nvPicPr>
          <p:cNvPr id="5" name="Picture 4">
            <a:extLst xmlns:a="http://schemas.openxmlformats.org/drawingml/2006/main">
              <a:ext uri="{FF2B5EF4-FFF2-40B4-BE49-F238E27FC236}">
                <a16:creationId xmlns:a16="http://schemas.microsoft.com/office/drawing/2014/main" id="{425F77A5-0AE1-43F2-8384-856BEDF14F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626d7f07a448f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98480" y="320040"/>
            <a:ext cx="1097280" cy="1097280"/>
          </a:xfrm>
          <a:prstGeom xmlns:a="http://schemas.openxmlformats.org/drawingml/2006/main" prst="rect">
            <a:avLst/>
          </a:prstGeom>
        </p:spPr>
      </p:pic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D6425384-B7A6-480E-82B3-CA8271D53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691640"/>
            <a:ext cx="5212080" cy="4572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C2541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182880" rIns="228600" bIns="182880" anchor="ctr"/>
          <a:lstStyle xmlns:a="http://schemas.openxmlformats.org/drawingml/2006/main">
            <a:defPPr>
              <a:defRPr sz="1598"/>
            </a:defPPr>
            <a:lvl1pPr>
              <a:defRPr sz="1598"/>
            </a:lvl1pPr>
            <a:lvl2pPr>
              <a:defRPr sz="1598"/>
            </a:lvl2pPr>
            <a:lvl3pPr>
              <a:defRPr sz="1598"/>
            </a:lvl3pPr>
            <a:lvl4pPr>
              <a:defRPr sz="1598"/>
            </a:lvl4pPr>
            <a:lvl5pPr>
              <a:defRPr sz="1598"/>
            </a:lvl5pPr>
            <a:lvl6pPr>
              <a:defRPr sz="1598"/>
            </a:lvl6pPr>
            <a:lvl7pPr>
              <a:defRPr sz="1598"/>
            </a:lvl7pPr>
            <a:lvl8pPr>
              <a:defRPr sz="1598"/>
            </a:lvl8pPr>
            <a:lvl9pPr>
              <a:defRPr sz="1598"/>
            </a:lvl9pPr>
          </a:lstStyle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/>
              <a:t>Popular Music and Wider Reach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In 2013, Drake sampled “Ambessence Piano &amp; Drones 1” (2008, with Mathias Grassow) for “Started From The Bottom”.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The song reached No. 6 on the Billboard Hot 100, bringing Sanfilippo’s minimalist piano to a broad audience.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“Doll”, from Pianette (2019), became one of his best-known solo pieces on streaming platforms.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42F0230A-FD91-404D-BCE7-36DC51BDC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691640"/>
            <a:ext cx="5212080" cy="4572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C2541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182880" rIns="228600" bIns="182880" anchor="ctr"/>
          <a:lstStyle xmlns:a="http://schemas.openxmlformats.org/drawingml/2006/main">
            <a:defPPr>
              <a:defRPr sz="1598"/>
            </a:defPPr>
            <a:lvl1pPr>
              <a:defRPr sz="1598"/>
            </a:lvl1pPr>
            <a:lvl2pPr>
              <a:defRPr sz="1598"/>
            </a:lvl2pPr>
            <a:lvl3pPr>
              <a:defRPr sz="1598"/>
            </a:lvl3pPr>
            <a:lvl4pPr>
              <a:defRPr sz="1598"/>
            </a:lvl4pPr>
            <a:lvl5pPr>
              <a:defRPr sz="1598"/>
            </a:lvl5pPr>
            <a:lvl6pPr>
              <a:defRPr sz="1598"/>
            </a:lvl6pPr>
            <a:lvl7pPr>
              <a:defRPr sz="1598"/>
            </a:lvl7pPr>
            <a:lvl8pPr>
              <a:defRPr sz="1598"/>
            </a:lvl8pPr>
            <a:lvl9pPr>
              <a:defRPr sz="1598"/>
            </a:lvl9pPr>
          </a:lstStyle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/>
              <a:t>Piano Textures and Festivals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The five-volume Piano Textures series (2007–2020) is a central part of the global modern classical scene.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Festival appearances include LIFEM in London (“Minimalism Unwrapped”), Stalker in Tallinn and Insolit in Barcelona.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Critics and media have placed his work alongside composers such as Max Richter, Arvo Pärt, Harold Budd and Ludovico Einaudi.</a:t>
            </a:r>
          </a:p>
        </p:txBody>
      </p:sp>
    </p:spTree>
    <p:extLst>
      <p:ext uri="{BB962C8B-B14F-4D97-AF65-F5344CB8AC3E}">
        <p14:creationId xmlns:p14="http://schemas.microsoft.com/office/powerpoint/2010/main" val="2823648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B1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B727BE3A-4B25-485F-9C78-45732B1D0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20040"/>
            <a:ext cx="9144000" cy="243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RADIO KEROKRALL · ARTIST PROFILE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5AB3D9A4-3765-4062-BD35-BC0ED6884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94360"/>
            <a:ext cx="9601200" cy="426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2200" b="1">
                <a:solidFill>
                  <a:srgbClr val="FAF9F6"/>
                </a:solidFill>
                <a:latin typeface="Georgia"/>
                <a:ea typeface="Georgia"/>
                <a:cs typeface="Georgia"/>
              </a:defRPr>
            </a:pPr>
            <a:r>
              <a:t>ad21 and a Chronology of Key Releases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44D24236-CAC6-45A3-A23A-25357669A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63040"/>
            <a:ext cx="10698480" cy="2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F3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pic>
        <p:nvPicPr>
          <p:cNvPr id="5" name="Picture 4">
            <a:extLst xmlns:a="http://schemas.openxmlformats.org/drawingml/2006/main">
              <a:ext uri="{FF2B5EF4-FFF2-40B4-BE49-F238E27FC236}">
                <a16:creationId xmlns:a16="http://schemas.microsoft.com/office/drawing/2014/main" id="{8F5CC400-D4E5-4917-AB33-4361F31AFC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a5b18763604a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98480" y="320040"/>
            <a:ext cx="1097280" cy="1097280"/>
          </a:xfrm>
          <a:prstGeom xmlns:a="http://schemas.openxmlformats.org/drawingml/2006/main" prst="rect">
            <a:avLst/>
          </a:prstGeom>
        </p:spPr>
      </p:pic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C77D9DC4-A214-4BF0-8713-CA1A79134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691640"/>
            <a:ext cx="5212080" cy="4572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C2541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182880" rIns="228600" bIns="182880" anchor="ctr"/>
          <a:lstStyle xmlns:a="http://schemas.openxmlformats.org/drawingml/2006/main">
            <a:defPPr>
              <a:defRPr sz="1598"/>
            </a:defPPr>
            <a:lvl1pPr>
              <a:defRPr sz="1598"/>
            </a:lvl1pPr>
            <a:lvl2pPr>
              <a:defRPr sz="1598"/>
            </a:lvl2pPr>
            <a:lvl3pPr>
              <a:defRPr sz="1598"/>
            </a:lvl3pPr>
            <a:lvl4pPr>
              <a:defRPr sz="1598"/>
            </a:lvl4pPr>
            <a:lvl5pPr>
              <a:defRPr sz="1598"/>
            </a:lvl5pPr>
            <a:lvl6pPr>
              <a:defRPr sz="1598"/>
            </a:lvl6pPr>
            <a:lvl7pPr>
              <a:defRPr sz="1598"/>
            </a:lvl7pPr>
            <a:lvl8pPr>
              <a:defRPr sz="1598"/>
            </a:lvl8pPr>
            <a:lvl9pPr>
              <a:defRPr sz="1598"/>
            </a:lvl9pPr>
          </a:lstStyle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/>
              <a:t>The ad21 Label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Sanfilippo and his wife Ximena founded ad21 in 1998 to protect artistic independence and creative freedom.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In 2024, ad21 opened its catalogue to independent pianists and composers from around the world.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His work has also appeared through 1631 Recordings and Decca Publishing, Dronarivm, Spotted Peccary and 7K!.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34EC03DE-DC98-45E0-B794-0EC9BC215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691640"/>
            <a:ext cx="5212080" cy="4572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C2541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182880" rIns="228600" bIns="182880" anchor="ctr"/>
          <a:lstStyle xmlns:a="http://schemas.openxmlformats.org/drawingml/2006/main">
            <a:defPPr>
              <a:defRPr sz="1598"/>
            </a:defPPr>
            <a:lvl1pPr>
              <a:defRPr sz="1598"/>
            </a:lvl1pPr>
            <a:lvl2pPr>
              <a:defRPr sz="1598"/>
            </a:lvl2pPr>
            <a:lvl3pPr>
              <a:defRPr sz="1598"/>
            </a:lvl3pPr>
            <a:lvl4pPr>
              <a:defRPr sz="1598"/>
            </a:lvl4pPr>
            <a:lvl5pPr>
              <a:defRPr sz="1598"/>
            </a:lvl5pPr>
            <a:lvl6pPr>
              <a:defRPr sz="1598"/>
            </a:lvl6pPr>
            <a:lvl7pPr>
              <a:defRPr sz="1598"/>
            </a:lvl7pPr>
            <a:lvl8pPr>
              <a:defRPr sz="1598"/>
            </a:lvl8pPr>
            <a:lvl9pPr>
              <a:defRPr sz="1598"/>
            </a:lvl9pPr>
          </a:lstStyle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/>
              <a:t>Selected Discography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1991–2000: Sons of the Light (1991), The New Kingdom (1995), Solemnis (1998) and Suite Patagonia (2000).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2003–2009: Indalo (2003), Ad Libitum (2004), Piano Textures (2007), Ambessence Piano &amp; Drones (2008) and Piano Textures 2 (2009).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2010–2019: Bioma (2011), Piano Textures 3 (2012), ClarOscuro (2014), Inside Life (2015), The Poet (2016), Unity (2018) and Pianette (2019).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2020–2026: Piano Textures 5 (2020), Tangible (2021), Ver Sacrum (2023), Pianette 2 (2024), Colours Bloom (2026) and Pianofonía (2026).</a:t>
            </a:r>
          </a:p>
        </p:txBody>
      </p:sp>
    </p:spTree>
    <p:extLst>
      <p:ext uri="{BB962C8B-B14F-4D97-AF65-F5344CB8AC3E}">
        <p14:creationId xmlns:p14="http://schemas.microsoft.com/office/powerpoint/2010/main" val="9700363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1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C4AF6282-E3B3-4344-B7E0-7296E6EE0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20040"/>
            <a:ext cx="9144000" cy="243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D4AF37"/>
                </a:solidFill>
                <a:latin typeface="Verdana"/>
                <a:ea typeface="Verdana"/>
                <a:cs typeface="Verdana"/>
              </a:defRPr>
            </a:pPr>
            <a:r>
              <a:t>RADIO KEROKRALL · ARTIST PROFILE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1E11060C-FA35-4AFC-A7A8-9FE29293D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94360"/>
            <a:ext cx="9601200" cy="426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2200" b="1">
                <a:solidFill>
                  <a:srgbClr val="FAF9F6"/>
                </a:solidFill>
                <a:latin typeface="Georgia"/>
                <a:ea typeface="Georgia"/>
                <a:cs typeface="Georgia"/>
              </a:defRPr>
            </a:pPr>
            <a:r>
              <a:t>Bruno Sanfilippo: Music for Inward Listening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7DBBAFD9-BCA2-4B31-B3FC-2484F91B0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63040"/>
            <a:ext cx="10698480" cy="2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F37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pic>
        <p:nvPicPr>
          <p:cNvPr id="5" name="Picture 4">
            <a:extLst xmlns:a="http://schemas.openxmlformats.org/drawingml/2006/main">
              <a:ext uri="{FF2B5EF4-FFF2-40B4-BE49-F238E27FC236}">
                <a16:creationId xmlns:a16="http://schemas.microsoft.com/office/drawing/2014/main" id="{3DF37C93-6DB4-47CE-82AA-5C0B8F075E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42bfb07e5b48c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98480" y="320040"/>
            <a:ext cx="1097280" cy="1097280"/>
          </a:xfrm>
          <a:prstGeom xmlns:a="http://schemas.openxmlformats.org/drawingml/2006/main" prst="rect">
            <a:avLst/>
          </a:prstGeom>
        </p:spPr>
      </p:pic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BFFF5E44-89A5-4976-8126-0A0CD27C7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5920" y="1691640"/>
            <a:ext cx="8869680" cy="43891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C2541"/>
          </a:solidFill>
          <a:ln xmlns:a="http://schemas.openxmlformats.org/drawingml/2006/main" w="19050">
            <a:solidFill>
              <a:srgbClr val="D4AF37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lIns="228600" tIns="182880" rIns="228600" bIns="182880" anchor="ctr"/>
          <a:lstStyle xmlns:a="http://schemas.openxmlformats.org/drawingml/2006/main">
            <a:defPPr>
              <a:defRPr sz="1598"/>
            </a:defPPr>
            <a:lvl1pPr>
              <a:defRPr sz="1598"/>
            </a:lvl1pPr>
            <a:lvl2pPr>
              <a:defRPr sz="1598"/>
            </a:lvl2pPr>
            <a:lvl3pPr>
              <a:defRPr sz="1598"/>
            </a:lvl3pPr>
            <a:lvl4pPr>
              <a:defRPr sz="1598"/>
            </a:lvl4pPr>
            <a:lvl5pPr>
              <a:defRPr sz="1598"/>
            </a:lvl5pPr>
            <a:lvl6pPr>
              <a:defRPr sz="1598"/>
            </a:lvl6pPr>
            <a:lvl7pPr>
              <a:defRPr sz="1598"/>
            </a:lvl7pPr>
            <a:lvl8pPr>
              <a:defRPr sz="1598"/>
            </a:lvl8pPr>
            <a:lvl9pPr>
              <a:defRPr sz="1598"/>
            </a:lvl9pPr>
          </a:lstStyle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/>
              <a:t>A Sound in Tune with Radio Kerokrall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More than three decades of music shaped by consistency, sensitivity and inward research.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A catalogue that invites listeners to slow down and rediscover silence and contemplation.</a:t>
            </a:r>
          </a:p>
          <a:p xmlns:a="http://schemas.openxmlformats.org/drawingml/2006/main">
            <a:pPr algn="ctr">
              <a:spcAft>
                <a:spcPts val="1000"/>
              </a:spcAft>
              <a:buNone/>
              <a:defRPr sz="1700" b="1">
                <a:solidFill>
                  <a:srgbClr val="F4D06F"/>
                </a:solidFill>
                <a:latin typeface="Georgia"/>
                <a:ea typeface="Georgia"/>
                <a:cs typeface="Georgia"/>
              </a:defRPr>
            </a:pPr>
            <a:r>
              <a:rPr sz="1598" b="1">
                <a:solidFill>
                  <a:srgbClr val="F4D06F"/>
                </a:solidFill>
                <a:latin typeface="Georgia"/>
                <a:ea typeface="Georgia"/>
                <a:cs typeface="Georgia"/>
              </a:rPr>
              <a:t>• Sanfilippo’s music reflects the Radio Kerokrall vision: “The Sound of Inner Peace”.</a:t>
            </a:r>
          </a:p>
        </p:txBody>
      </p:sp>
    </p:spTree>
    <p:extLst>
      <p:ext uri="{BB962C8B-B14F-4D97-AF65-F5344CB8AC3E}">
        <p14:creationId xmlns:p14="http://schemas.microsoft.com/office/powerpoint/2010/main" val="345884027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2026-10-21T12:40:15.2750000Z</dcterms:created>
  <dcterms:modified xsi:type="dcterms:W3CDTF">2026-10-21T12:40:15.2750000Z</dcterms:modified>
</coreProperties>
</file>