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12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_mas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190" y="548640"/>
            <a:ext cx="3200400" cy="3200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3931920"/>
            <a:ext cx="103628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EBC85F"/>
                </a:solidFill>
                <a:latin typeface="Georgia"/>
              </a:defRPr>
            </a:pPr>
            <a:r>
              <a:t>IL MONDO MUSICALE DI AKIRA KOSEMURA</a:t>
            </a:r>
          </a:p>
          <a:p>
            <a:pPr algn="ctr">
              <a:spcBef>
                <a:spcPts val="800"/>
              </a:spcBef>
              <a:defRPr sz="2000" i="1">
                <a:solidFill>
                  <a:srgbClr val="FAFAF2"/>
                </a:solidFill>
                <a:latin typeface="Georgia"/>
              </a:defRPr>
            </a:pPr>
            <a:r>
              <a:t>Un Viaggio Sonoro tra Natura, Terapia, Minimalismo e Successo Globale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760720"/>
            <a:ext cx="1036289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D4AF37"/>
                </a:solidFill>
                <a:latin typeface="Verdana"/>
              </a:defRPr>
            </a:pPr>
            <a:r>
              <a:t>PRESENTAZIONE SPECIALE • KEROKRALL RADIO — THE SOUND OF INNER PEACE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1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686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D4AF37"/>
                </a:solidFill>
                <a:latin typeface="Verdana"/>
              </a:defRPr>
            </a:pPr>
            <a:r>
              <a:t>RADIO KEROKRALL • PRESENTATION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96012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FAFAF2"/>
                </a:solidFill>
                <a:latin typeface="Georgia"/>
              </a:defRPr>
            </a:pPr>
            <a:r>
              <a:t>Dagli Esordi Autodidatti a Tokyo alla Fondazione di Schole Records</a:t>
            </a:r>
          </a:p>
        </p:txBody>
      </p:sp>
      <p:pic>
        <p:nvPicPr>
          <p:cNvPr id="4" name="Picture 3" descr="logo_mas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274320"/>
            <a:ext cx="1005840" cy="100584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48640" y="1444752"/>
            <a:ext cx="11094415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1645920"/>
            <a:ext cx="3474720" cy="4754880"/>
          </a:xfrm>
          <a:prstGeom prst="roundRect">
            <a:avLst/>
          </a:prstGeom>
          <a:solidFill>
            <a:srgbClr val="131D3B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/>
          <a:lstStyle/>
          <a:p>
            <a:pPr algn="ctr">
              <a:defRPr sz="1100" b="1">
                <a:solidFill>
                  <a:srgbClr val="D4AF37"/>
                </a:solidFill>
                <a:latin typeface="Verdana"/>
              </a:defRPr>
            </a:pPr>
            <a:r>
              <a:t>ORIGINI E FORMAZIONE</a:t>
            </a:r>
          </a:p>
          <a:p>
            <a:pPr>
              <a:spcBef>
                <a:spcPts val="600"/>
              </a:spcBef>
              <a:spcAft>
                <a:spcPts val="1200"/>
              </a:spcAft>
              <a:defRPr sz="1600" b="1">
                <a:solidFill>
                  <a:srgbClr val="FAFAF2"/>
                </a:solidFill>
                <a:latin typeface="Georgia"/>
              </a:defRPr>
            </a:pPr>
            <a:r>
              <a:t>Nato a Tokyo il 6 giugno 1985</a:t>
            </a:r>
          </a:p>
          <a:p>
            <a:pPr>
              <a:spcBef>
                <a:spcPts val="400"/>
              </a:spcBef>
              <a:defRPr sz="1300">
                <a:solidFill>
                  <a:srgbClr val="FAFAF2"/>
                </a:solidFill>
                <a:latin typeface="Verdana"/>
              </a:defRPr>
            </a:pPr>
            <a:r>
              <a:t>• Ha iniziato lo studio del pianoforte a soli tre anni.</a:t>
            </a:r>
            <a:br/>
            <a:r>
              <a:t>• Come compositore è interamente autodidatta, avendo ripreso la produzione musicale durante gli anni universitari nei primi anni 2000.</a:t>
            </a:r>
            <a:br/>
            <a:r>
              <a:t>• La sua formazione è cresciuta lontano dai circuiti accademici tradizionali.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52544" y="1645920"/>
            <a:ext cx="3474720" cy="4754880"/>
          </a:xfrm>
          <a:prstGeom prst="roundRect">
            <a:avLst/>
          </a:prstGeom>
          <a:solidFill>
            <a:srgbClr val="131D3B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/>
          <a:lstStyle/>
          <a:p>
            <a:pPr algn="ctr">
              <a:defRPr sz="1100" b="1">
                <a:solidFill>
                  <a:srgbClr val="D4AF37"/>
                </a:solidFill>
                <a:latin typeface="Verdana"/>
              </a:defRPr>
            </a:pPr>
            <a:r>
              <a:t>ESORDIO INTERNAZIONALE (2007)</a:t>
            </a:r>
          </a:p>
          <a:p>
            <a:pPr>
              <a:spcBef>
                <a:spcPts val="600"/>
              </a:spcBef>
              <a:spcAft>
                <a:spcPts val="1200"/>
              </a:spcAft>
              <a:defRPr sz="1600" b="1">
                <a:solidFill>
                  <a:srgbClr val="FAFAF2"/>
                </a:solidFill>
                <a:latin typeface="Georgia"/>
              </a:defRPr>
            </a:pPr>
            <a:r>
              <a:t>Album 'It's On Everything'</a:t>
            </a:r>
          </a:p>
          <a:p>
            <a:pPr>
              <a:spcBef>
                <a:spcPts val="400"/>
              </a:spcBef>
              <a:defRPr sz="1300">
                <a:solidFill>
                  <a:srgbClr val="FAFAF2"/>
                </a:solidFill>
                <a:latin typeface="Verdana"/>
              </a:defRPr>
            </a:pPr>
            <a:r>
              <a:t>• Pubblicato nel 2007 dall'etichetta australiana Someone Good (fondata da Lawrence English / Room40).</a:t>
            </a:r>
            <a:br/>
            <a:r>
              <a:t>• Creato mentre era ancora uno studente universitario.</a:t>
            </a:r>
            <a:br/>
            <a:r>
              <a:t>• L'album ha attirato immediatamente l'attenzione della critica internazionale per il suo stile intimo.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156448" y="1645920"/>
            <a:ext cx="3474720" cy="4754880"/>
          </a:xfrm>
          <a:prstGeom prst="roundRect">
            <a:avLst/>
          </a:prstGeom>
          <a:solidFill>
            <a:srgbClr val="131D3B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/>
          <a:lstStyle/>
          <a:p>
            <a:pPr algn="ctr">
              <a:defRPr sz="1100" b="1">
                <a:solidFill>
                  <a:srgbClr val="D4AF37"/>
                </a:solidFill>
                <a:latin typeface="Verdana"/>
              </a:defRPr>
            </a:pPr>
            <a:r>
              <a:t>FONDAZIONE DI SCHOLE RECORDS</a:t>
            </a:r>
          </a:p>
          <a:p>
            <a:pPr>
              <a:spcBef>
                <a:spcPts val="600"/>
              </a:spcBef>
              <a:spcAft>
                <a:spcPts val="1200"/>
              </a:spcAft>
              <a:defRPr sz="1600" b="1">
                <a:solidFill>
                  <a:srgbClr val="FAFAF2"/>
                </a:solidFill>
                <a:latin typeface="Georgia"/>
              </a:defRPr>
            </a:pPr>
            <a:r>
              <a:t>Etichetta e Casa di Produzione</a:t>
            </a:r>
          </a:p>
          <a:p>
            <a:pPr>
              <a:spcBef>
                <a:spcPts val="400"/>
              </a:spcBef>
              <a:defRPr sz="1300">
                <a:solidFill>
                  <a:srgbClr val="FAFAF2"/>
                </a:solidFill>
                <a:latin typeface="Verdana"/>
              </a:defRPr>
            </a:pPr>
            <a:r>
              <a:t>• Fondata nel 2007 a Tokyo guidato da un'esigenza di indipendenza artistica.</a:t>
            </a:r>
            <a:br/>
            <a:r>
              <a:t>• Il nome deriva dal greco 'scholē' (tempo libero e creatività).</a:t>
            </a:r>
            <a:br/>
            <a:r>
              <a:t>• Diventata un punto di riferimento mondiale per la cultura ambient, neoclassica e contemporary instrumental.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1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686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D4AF37"/>
                </a:solidFill>
                <a:latin typeface="Verdana"/>
              </a:defRPr>
            </a:pPr>
            <a:r>
              <a:t>RADIO KEROKRALL • PRESENTATION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96012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FAFAF2"/>
                </a:solidFill>
                <a:latin typeface="Georgia"/>
              </a:defRPr>
            </a:pPr>
            <a:r>
              <a:t>Il Trauma Giovanile Trasforma la Musica in un Atto Respiratorio Terapeutico</a:t>
            </a:r>
          </a:p>
        </p:txBody>
      </p:sp>
      <p:pic>
        <p:nvPicPr>
          <p:cNvPr id="4" name="Picture 3" descr="logo_mas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274320"/>
            <a:ext cx="1005840" cy="100584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48640" y="1444752"/>
            <a:ext cx="11094415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1691640"/>
            <a:ext cx="3383280" cy="2011680"/>
          </a:xfrm>
          <a:prstGeom prst="roundRect">
            <a:avLst/>
          </a:prstGeom>
          <a:solidFill>
            <a:srgbClr val="131D3B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/>
          <a:lstStyle/>
          <a:p>
            <a:pPr algn="ctr">
              <a:defRPr sz="1500" b="1">
                <a:solidFill>
                  <a:srgbClr val="EBC85F"/>
                </a:solidFill>
                <a:latin typeface="Georgia"/>
              </a:defRPr>
            </a:pPr>
            <a:r>
              <a:t>1. La Difficoltà e l'Isolamento</a:t>
            </a:r>
          </a:p>
          <a:p>
            <a:pPr>
              <a:spcBef>
                <a:spcPts val="800"/>
              </a:spcBef>
              <a:defRPr sz="1200">
                <a:solidFill>
                  <a:srgbClr val="FAFAF2"/>
                </a:solidFill>
                <a:latin typeface="Verdana"/>
              </a:defRPr>
            </a:pPr>
            <a:r>
              <a:t>Nei primi anni venti, un periodo di malattia gli impedisce di frequentare l'università per circa sei mesi. Nasce una profonda esigenza di introspezione.</a:t>
            </a:r>
          </a:p>
        </p:txBody>
      </p:sp>
      <p:sp>
        <p:nvSpPr>
          <p:cNvPr id="7" name="Right Arrow 6"/>
          <p:cNvSpPr/>
          <p:nvPr/>
        </p:nvSpPr>
        <p:spPr>
          <a:xfrm>
            <a:off x="4023360" y="2468880"/>
            <a:ext cx="274320" cy="457200"/>
          </a:xfrm>
          <a:prstGeom prst="rightArrow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389120" y="1691640"/>
            <a:ext cx="3383280" cy="2011680"/>
          </a:xfrm>
          <a:prstGeom prst="roundRect">
            <a:avLst/>
          </a:prstGeom>
          <a:solidFill>
            <a:srgbClr val="131D3B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/>
          <a:lstStyle/>
          <a:p>
            <a:pPr algn="ctr">
              <a:defRPr sz="1500" b="1">
                <a:solidFill>
                  <a:srgbClr val="EBC85F"/>
                </a:solidFill>
                <a:latin typeface="Georgia"/>
              </a:defRPr>
            </a:pPr>
            <a:r>
              <a:t>2. I Field Recordings</a:t>
            </a:r>
          </a:p>
          <a:p>
            <a:pPr>
              <a:spcBef>
                <a:spcPts val="800"/>
              </a:spcBef>
              <a:defRPr sz="1200">
                <a:solidFill>
                  <a:srgbClr val="FAFAF2"/>
                </a:solidFill>
                <a:latin typeface="Verdana"/>
              </a:defRPr>
            </a:pPr>
            <a:r>
              <a:t>Passeggiando nei pressi di casa con un registratore portatile, cattura i suoni della natura e della città: pioggia, vento, risate e voci quotidiane.</a:t>
            </a:r>
          </a:p>
        </p:txBody>
      </p:sp>
      <p:sp>
        <p:nvSpPr>
          <p:cNvPr id="9" name="Right Arrow 8"/>
          <p:cNvSpPr/>
          <p:nvPr/>
        </p:nvSpPr>
        <p:spPr>
          <a:xfrm>
            <a:off x="7863840" y="2468880"/>
            <a:ext cx="274320" cy="457200"/>
          </a:xfrm>
          <a:prstGeom prst="rightArrow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229600" y="1691640"/>
            <a:ext cx="3383280" cy="2011680"/>
          </a:xfrm>
          <a:prstGeom prst="roundRect">
            <a:avLst/>
          </a:prstGeom>
          <a:solidFill>
            <a:srgbClr val="131D3B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/>
          <a:lstStyle/>
          <a:p>
            <a:pPr algn="ctr">
              <a:defRPr sz="1500" b="1">
                <a:solidFill>
                  <a:srgbClr val="EBC85F"/>
                </a:solidFill>
                <a:latin typeface="Georgia"/>
              </a:defRPr>
            </a:pPr>
            <a:r>
              <a:t>3. L'Autoterapia e il Respiro</a:t>
            </a:r>
          </a:p>
          <a:p>
            <a:pPr>
              <a:spcBef>
                <a:spcPts val="800"/>
              </a:spcBef>
              <a:defRPr sz="1200">
                <a:solidFill>
                  <a:srgbClr val="FAFAF2"/>
                </a:solidFill>
                <a:latin typeface="Verdana"/>
              </a:defRPr>
            </a:pPr>
            <a:r>
              <a:t>Intreccia i suoni ambientali con improvvisazioni al pianoforte. La composizione diventa un mezzo di guarigione e riabilitazione personale.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3977639"/>
            <a:ext cx="11094415" cy="2286000"/>
          </a:xfrm>
          <a:prstGeom prst="roundRect">
            <a:avLst/>
          </a:prstGeom>
          <a:solidFill>
            <a:srgbClr val="131D3B"/>
          </a:solidFill>
          <a:ln w="2540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74320"/>
          <a:lstStyle/>
          <a:p>
            <a:pPr algn="ctr">
              <a:defRPr sz="1100" b="1">
                <a:solidFill>
                  <a:srgbClr val="D4AF37"/>
                </a:solidFill>
                <a:latin typeface="Verdana"/>
              </a:defRPr>
            </a:pPr>
            <a:r>
              <a:t>«LA CITAZIONE CHIAVE DELL'ARTISTA»</a:t>
            </a:r>
          </a:p>
          <a:p>
            <a:pPr>
              <a:spcBef>
                <a:spcPts val="600"/>
              </a:spcBef>
              <a:defRPr sz="1700" i="1">
                <a:solidFill>
                  <a:srgbClr val="FAFAF2"/>
                </a:solidFill>
                <a:latin typeface="Georgia"/>
              </a:defRPr>
            </a:pPr>
            <a:r>
              <a:t>«Il mio motivo originale per fare musica, in fondo, era guarire me stesso: una sorta di tecnica di riabilitazione. Tuttora è parte della mia vita quotidiana, o forse un'estensione di essa. Per me è proprio come respirare.»</a:t>
            </a:r>
          </a:p>
          <a:p>
            <a:pPr>
              <a:spcBef>
                <a:spcPts val="1000"/>
              </a:spcBef>
              <a:defRPr sz="1200">
                <a:solidFill>
                  <a:srgbClr val="A0AAC0"/>
                </a:solidFill>
                <a:latin typeface="Verdana"/>
              </a:defRPr>
            </a:pPr>
            <a:r>
              <a:t>— Akira Kosemura (Dichiarazione sulla natura intimista della propria arte)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1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686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D4AF37"/>
                </a:solidFill>
                <a:latin typeface="Verdana"/>
              </a:defRPr>
            </a:pPr>
            <a:r>
              <a:t>RADIO KEROKRALL • PRESENTATION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96012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FAFAF2"/>
                </a:solidFill>
                <a:latin typeface="Georgia"/>
              </a:defRPr>
            </a:pPr>
            <a:r>
              <a:t>La Natura e l'Imperfezione del Felt Piano Guidano una Poetica del Silenzio</a:t>
            </a:r>
          </a:p>
        </p:txBody>
      </p:sp>
      <p:pic>
        <p:nvPicPr>
          <p:cNvPr id="4" name="Picture 3" descr="logo_mas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274320"/>
            <a:ext cx="1005840" cy="100584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48640" y="1444752"/>
            <a:ext cx="11094415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1645920"/>
            <a:ext cx="5303520" cy="2240280"/>
          </a:xfrm>
          <a:prstGeom prst="roundRect">
            <a:avLst/>
          </a:prstGeom>
          <a:solidFill>
            <a:srgbClr val="131D3B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/>
          <a:lstStyle/>
          <a:p>
            <a:pPr algn="ctr">
              <a:defRPr sz="1600" b="1">
                <a:solidFill>
                  <a:srgbClr val="EBC85F"/>
                </a:solidFill>
                <a:latin typeface="Georgia"/>
              </a:defRPr>
            </a:pPr>
            <a:r>
              <a:t>LA NATURA E LE STAGIONI</a:t>
            </a:r>
          </a:p>
          <a:p>
            <a:pPr>
              <a:spcBef>
                <a:spcPts val="800"/>
              </a:spcBef>
              <a:defRPr sz="1300">
                <a:solidFill>
                  <a:srgbClr val="FAFAF2"/>
                </a:solidFill>
                <a:latin typeface="Verdana"/>
              </a:defRPr>
            </a:pPr>
            <a:r>
              <a:t>Ispirato dai cicli naturali del Giappone: l'aria delle stagioni, il suono della pioggia e del vento. Considera l'essere umano come una semplice parte della natura.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39535" y="1645920"/>
            <a:ext cx="5303520" cy="2240280"/>
          </a:xfrm>
          <a:prstGeom prst="roundRect">
            <a:avLst/>
          </a:prstGeom>
          <a:solidFill>
            <a:srgbClr val="131D3B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/>
          <a:lstStyle/>
          <a:p>
            <a:pPr algn="ctr">
              <a:defRPr sz="1600" b="1">
                <a:solidFill>
                  <a:srgbClr val="EBC85F"/>
                </a:solidFill>
                <a:latin typeface="Georgia"/>
              </a:defRPr>
            </a:pPr>
            <a:r>
              <a:t>ESTETICA WABI-SABI</a:t>
            </a:r>
          </a:p>
          <a:p>
            <a:pPr>
              <a:spcBef>
                <a:spcPts val="800"/>
              </a:spcBef>
              <a:defRPr sz="1300">
                <a:solidFill>
                  <a:srgbClr val="FAFAF2"/>
                </a:solidFill>
                <a:latin typeface="Verdana"/>
              </a:defRPr>
            </a:pPr>
            <a:r>
              <a:t>Abbraccia l'imperfezione organica. Registra i rumori meccanici dei tasti del pianoforte ('felt piano'), i mormorii d'aria e i 클릭, rifiutando l'asetticità dello studio.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4069080"/>
            <a:ext cx="5303520" cy="2240280"/>
          </a:xfrm>
          <a:prstGeom prst="roundRect">
            <a:avLst/>
          </a:prstGeom>
          <a:solidFill>
            <a:srgbClr val="131D3B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/>
          <a:lstStyle/>
          <a:p>
            <a:pPr algn="ctr">
              <a:defRPr sz="1600" b="1">
                <a:solidFill>
                  <a:srgbClr val="EBC85F"/>
                </a:solidFill>
                <a:latin typeface="Georgia"/>
              </a:defRPr>
            </a:pPr>
            <a:r>
              <a:t>IL VALORE DEL SILENZIO</a:t>
            </a:r>
          </a:p>
          <a:p>
            <a:pPr>
              <a:spcBef>
                <a:spcPts val="800"/>
              </a:spcBef>
              <a:defRPr sz="1300">
                <a:solidFill>
                  <a:srgbClr val="FAFAF2"/>
                </a:solidFill>
                <a:latin typeface="Verdana"/>
              </a:defRPr>
            </a:pPr>
            <a:r>
              <a:t>Considera il silenzio e le pause come materia musicale con lo stesso peso delle note suonate. Non impone messaggi chiusi, lasciando spazio all'ascoltatore.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39535" y="4069080"/>
            <a:ext cx="5303520" cy="2240280"/>
          </a:xfrm>
          <a:prstGeom prst="roundRect">
            <a:avLst/>
          </a:prstGeom>
          <a:solidFill>
            <a:srgbClr val="131D3B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/>
          <a:lstStyle/>
          <a:p>
            <a:pPr algn="ctr">
              <a:defRPr sz="1600" b="1">
                <a:solidFill>
                  <a:srgbClr val="EBC85F"/>
                </a:solidFill>
                <a:latin typeface="Georgia"/>
              </a:defRPr>
            </a:pPr>
            <a:r>
              <a:t>LA SVOLTA VERSO IL FUTURO</a:t>
            </a:r>
          </a:p>
          <a:p>
            <a:pPr>
              <a:spcBef>
                <a:spcPts val="800"/>
              </a:spcBef>
              <a:defRPr sz="1300">
                <a:solidFill>
                  <a:srgbClr val="FAFAF2"/>
                </a:solidFill>
                <a:latin typeface="Verdana"/>
              </a:defRPr>
            </a:pPr>
            <a:r>
              <a:t>Con la nascita del figlio, la composizione si evolve dall'introspezione personale a un messaggio per le future generazioni (tema centrale dell'album 'MIRAI').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1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686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D4AF37"/>
                </a:solidFill>
                <a:latin typeface="Verdana"/>
              </a:defRPr>
            </a:pPr>
            <a:r>
              <a:t>RADIO KEROKRALL • PRESENTATION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96012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FAFAF2"/>
                </a:solidFill>
                <a:latin typeface="Georgia"/>
              </a:defRPr>
            </a:pPr>
            <a:r>
              <a:t>Dai Vertici di Spotify alla Firma Storica con Decca Records e Universal Music</a:t>
            </a:r>
          </a:p>
        </p:txBody>
      </p:sp>
      <p:pic>
        <p:nvPicPr>
          <p:cNvPr id="4" name="Picture 3" descr="logo_mas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274320"/>
            <a:ext cx="1005840" cy="100584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48640" y="1444752"/>
            <a:ext cx="11094415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1645920"/>
            <a:ext cx="5303520" cy="4663440"/>
          </a:xfrm>
          <a:prstGeom prst="roundRect">
            <a:avLst/>
          </a:prstGeom>
          <a:solidFill>
            <a:srgbClr val="131D3B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74320"/>
          <a:lstStyle/>
          <a:p>
            <a:pPr algn="ctr">
              <a:defRPr sz="1200" b="1">
                <a:solidFill>
                  <a:srgbClr val="D4AF37"/>
                </a:solidFill>
                <a:latin typeface="Verdana"/>
              </a:defRPr>
            </a:pPr>
            <a:r>
              <a:t>TRAGUARDI GLOBALI E CONTRATTI MAJOR</a:t>
            </a:r>
          </a:p>
          <a:p>
            <a:pPr>
              <a:spcBef>
                <a:spcPts val="1000"/>
              </a:spcBef>
              <a:defRPr sz="1400" b="1">
                <a:solidFill>
                  <a:srgbClr val="EBC85F"/>
                </a:solidFill>
                <a:latin typeface="Georgia"/>
              </a:defRPr>
            </a:pPr>
            <a:r>
              <a:t>Classifiche Spotify Top 10 (2017-2018)</a:t>
            </a:r>
          </a:p>
          <a:p>
            <a:pPr>
              <a:spcBef>
                <a:spcPts val="200"/>
              </a:spcBef>
              <a:defRPr sz="1200">
                <a:solidFill>
                  <a:srgbClr val="FAFAF2"/>
                </a:solidFill>
                <a:latin typeface="Verdana"/>
              </a:defRPr>
            </a:pPr>
            <a:r>
              <a:t>Incluso per due anni consecutivi nella Top 10 degli artisti e brani giapponesi più ascoltati all'estero su Spotify.</a:t>
            </a:r>
          </a:p>
          <a:p>
            <a:pPr>
              <a:spcBef>
                <a:spcPts val="1000"/>
              </a:spcBef>
              <a:defRPr sz="1400" b="1">
                <a:solidFill>
                  <a:srgbClr val="EBC85F"/>
                </a:solidFill>
                <a:latin typeface="Georgia"/>
              </a:defRPr>
            </a:pPr>
            <a:r>
              <a:t>Firma con Decca Records / Universal (2022)</a:t>
            </a:r>
          </a:p>
          <a:p>
            <a:pPr>
              <a:spcBef>
                <a:spcPts val="200"/>
              </a:spcBef>
              <a:defRPr sz="1200">
                <a:solidFill>
                  <a:srgbClr val="FAFAF2"/>
                </a:solidFill>
                <a:latin typeface="Verdana"/>
              </a:defRPr>
            </a:pPr>
            <a:r>
              <a:t>Sigla uno storico contratto globale con Decca Records e Decca Publishing, tra le etichette di classica più prestigiose al mondo.</a:t>
            </a:r>
          </a:p>
          <a:p>
            <a:pPr>
              <a:spcBef>
                <a:spcPts val="1000"/>
              </a:spcBef>
              <a:defRPr sz="1400" b="1">
                <a:solidFill>
                  <a:srgbClr val="EBC85F"/>
                </a:solidFill>
                <a:latin typeface="Georgia"/>
              </a:defRPr>
            </a:pPr>
            <a:r>
              <a:t>Primo Major Album 'SEASONS' (2023)</a:t>
            </a:r>
          </a:p>
          <a:p>
            <a:pPr>
              <a:spcBef>
                <a:spcPts val="200"/>
              </a:spcBef>
              <a:defRPr sz="1200">
                <a:solidFill>
                  <a:srgbClr val="FAFAF2"/>
                </a:solidFill>
                <a:latin typeface="Verdana"/>
              </a:defRPr>
            </a:pPr>
            <a:r>
              <a:t>Rilasciato su Decca/UMG il 30 giugno 2023, dedicato alle 4 stagioni nipponiche, consacrandolo tra i grandi della neoclassica mondiale.</a:t>
            </a:r>
          </a:p>
          <a:p>
            <a:pPr>
              <a:spcBef>
                <a:spcPts val="1000"/>
              </a:spcBef>
              <a:defRPr sz="1400" b="1">
                <a:solidFill>
                  <a:srgbClr val="EBC85F"/>
                </a:solidFill>
                <a:latin typeface="Georgia"/>
              </a:defRPr>
            </a:pPr>
            <a:r>
              <a:t>Tra gli Artisti Asiatici Più Ascoltati</a:t>
            </a:r>
          </a:p>
          <a:p>
            <a:pPr>
              <a:spcBef>
                <a:spcPts val="200"/>
              </a:spcBef>
              <a:defRPr sz="1200">
                <a:solidFill>
                  <a:srgbClr val="FAFAF2"/>
                </a:solidFill>
                <a:latin typeface="Verdana"/>
              </a:defRPr>
            </a:pPr>
            <a:r>
              <a:t>Oltre 100 milioni di stream globali, considerato punto di riferimento asiatico al pari di Einaudi e Max Richter in Europa.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645920"/>
            <a:ext cx="5303520" cy="4663440"/>
          </a:xfrm>
          <a:prstGeom prst="roundRect">
            <a:avLst/>
          </a:prstGeom>
          <a:solidFill>
            <a:srgbClr val="131D3B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74320"/>
          <a:lstStyle/>
          <a:p>
            <a:pPr algn="ctr">
              <a:defRPr sz="1200" b="1">
                <a:solidFill>
                  <a:srgbClr val="D4AF37"/>
                </a:solidFill>
                <a:latin typeface="Verdana"/>
              </a:defRPr>
            </a:pPr>
            <a:r>
              <a:t>CRITICA INTERNAZIONALE E COLLABORAZIONI</a:t>
            </a:r>
          </a:p>
          <a:p>
            <a:pPr>
              <a:spcBef>
                <a:spcPts val="1000"/>
              </a:spcBef>
              <a:defRPr sz="1400" b="1">
                <a:solidFill>
                  <a:srgbClr val="EBC85F"/>
                </a:solidFill>
                <a:latin typeface="Georgia"/>
              </a:defRPr>
            </a:pPr>
            <a:r>
              <a:t>Pitchfork (USA)</a:t>
            </a:r>
          </a:p>
          <a:p>
            <a:pPr>
              <a:spcBef>
                <a:spcPts val="200"/>
              </a:spcBef>
              <a:defRPr sz="1200">
                <a:solidFill>
                  <a:srgbClr val="FAFAF2"/>
                </a:solidFill>
                <a:latin typeface="Verdana"/>
              </a:defRPr>
            </a:pPr>
            <a:r>
              <a:t>«La sua melodia appare al tempo stesso circoscritta e sconfinata... un'opera raffinatissima di cui è impossibile stancarsi.»</a:t>
            </a:r>
          </a:p>
          <a:p>
            <a:pPr>
              <a:spcBef>
                <a:spcPts val="1000"/>
              </a:spcBef>
              <a:defRPr sz="1400" b="1">
                <a:solidFill>
                  <a:srgbClr val="EBC85F"/>
                </a:solidFill>
                <a:latin typeface="Georgia"/>
              </a:defRPr>
            </a:pPr>
            <a:r>
              <a:t>Campionamento da John Legend (2022)</a:t>
            </a:r>
          </a:p>
          <a:p>
            <a:pPr>
              <a:spcBef>
                <a:spcPts val="200"/>
              </a:spcBef>
              <a:defRPr sz="1200">
                <a:solidFill>
                  <a:srgbClr val="FAFAF2"/>
                </a:solidFill>
                <a:latin typeface="Verdana"/>
              </a:defRPr>
            </a:pPr>
            <a:r>
              <a:t>John Legend ha campionato la musica di Kosemura nel brano 'The Other Ones feat. Rapsody' inclusa nell'album 'LEGEND'.</a:t>
            </a:r>
          </a:p>
          <a:p>
            <a:pPr>
              <a:spcBef>
                <a:spcPts val="1000"/>
              </a:spcBef>
              <a:defRPr sz="1400" b="1">
                <a:solidFill>
                  <a:srgbClr val="EBC85F"/>
                </a:solidFill>
                <a:latin typeface="Georgia"/>
              </a:defRPr>
            </a:pPr>
            <a:r>
              <a:t>Gilles Peterson &amp; FACT Magazine</a:t>
            </a:r>
          </a:p>
          <a:p>
            <a:pPr>
              <a:spcBef>
                <a:spcPts val="200"/>
              </a:spcBef>
              <a:defRPr sz="1200">
                <a:solidFill>
                  <a:srgbClr val="FAFAF2"/>
                </a:solidFill>
                <a:latin typeface="Verdana"/>
              </a:defRPr>
            </a:pPr>
            <a:r>
              <a:t>Gilles Peterson definisce il suo lavoro 'Fantastic stuff!', mentre FACT Magazine lo acclama per la sua musica 'evocativa e pacifica'.</a:t>
            </a:r>
          </a:p>
          <a:p>
            <a:pPr>
              <a:spcBef>
                <a:spcPts val="1000"/>
              </a:spcBef>
              <a:defRPr sz="1400" b="1">
                <a:solidFill>
                  <a:srgbClr val="EBC85F"/>
                </a:solidFill>
                <a:latin typeface="Georgia"/>
              </a:defRPr>
            </a:pPr>
            <a:r>
              <a:t>Collaborazione con Devendra Banhart</a:t>
            </a:r>
          </a:p>
          <a:p>
            <a:pPr>
              <a:spcBef>
                <a:spcPts val="200"/>
              </a:spcBef>
              <a:defRPr sz="1200">
                <a:solidFill>
                  <a:srgbClr val="FAFAF2"/>
                </a:solidFill>
                <a:latin typeface="Verdana"/>
              </a:defRPr>
            </a:pPr>
            <a:r>
              <a:t>Co-produzione del singolo 'Someday' e partecipazione straordinaria al progetto vocale 'MIRAI' (2025).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1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686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D4AF37"/>
                </a:solidFill>
                <a:latin typeface="Verdana"/>
              </a:defRPr>
            </a:pPr>
            <a:r>
              <a:t>RADIO KEROKRALL • PRESENTATION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96012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FAFAF2"/>
                </a:solidFill>
                <a:latin typeface="Georgia"/>
              </a:defRPr>
            </a:pPr>
            <a:r>
              <a:t>Oltre 100 Produzioni tra Cannes, Hollywood, Netflix, Anime e Brand Mondiali</a:t>
            </a:r>
          </a:p>
        </p:txBody>
      </p:sp>
      <p:pic>
        <p:nvPicPr>
          <p:cNvPr id="4" name="Picture 3" descr="logo_mas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274320"/>
            <a:ext cx="1005840" cy="100584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48640" y="1444752"/>
            <a:ext cx="11094415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1645920"/>
            <a:ext cx="5303520" cy="2240280"/>
          </a:xfrm>
          <a:prstGeom prst="roundRect">
            <a:avLst/>
          </a:prstGeom>
          <a:solidFill>
            <a:srgbClr val="131D3B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/>
          <a:lstStyle/>
          <a:p>
            <a:pPr algn="ctr">
              <a:defRPr sz="1500" b="1">
                <a:solidFill>
                  <a:srgbClr val="EBC85F"/>
                </a:solidFill>
                <a:latin typeface="Georgia"/>
              </a:defRPr>
            </a:pPr>
            <a:r>
              <a:t>CINEMA D'AUTORE</a:t>
            </a:r>
          </a:p>
          <a:p>
            <a:pPr>
              <a:spcBef>
                <a:spcPts val="600"/>
              </a:spcBef>
              <a:defRPr sz="1200">
                <a:solidFill>
                  <a:srgbClr val="FAFAF2"/>
                </a:solidFill>
                <a:latin typeface="Verdana"/>
              </a:defRPr>
            </a:pPr>
            <a:r>
              <a:t>• True Mothers (Asa ga Kuru, 2020) diretto da Naomi Kawase — Selezione Ufficiale al Festival di Cannes 2020.</a:t>
            </a:r>
            <a:br/>
            <a:r>
              <a:t>• Fragments of The Last Will (Toho, 2022).</a:t>
            </a:r>
            <a:br/>
            <a:r>
              <a:t>• Rudy (2021) — Miglior lungometraggio al Birmingham Film Festival.</a:t>
            </a:r>
            <a:br/>
            <a:r>
              <a:t>• The Boy and the Dog (2025).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39535" y="1645920"/>
            <a:ext cx="5303520" cy="2240280"/>
          </a:xfrm>
          <a:prstGeom prst="roundRect">
            <a:avLst/>
          </a:prstGeom>
          <a:solidFill>
            <a:srgbClr val="131D3B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/>
          <a:lstStyle/>
          <a:p>
            <a:pPr algn="ctr">
              <a:defRPr sz="1500" b="1">
                <a:solidFill>
                  <a:srgbClr val="EBC85F"/>
                </a:solidFill>
                <a:latin typeface="Georgia"/>
              </a:defRPr>
            </a:pPr>
            <a:r>
              <a:t>SERIE TV E NETFLIX</a:t>
            </a:r>
          </a:p>
          <a:p>
            <a:pPr>
              <a:spcBef>
                <a:spcPts val="600"/>
              </a:spcBef>
              <a:defRPr sz="1200">
                <a:solidFill>
                  <a:srgbClr val="FAFAF2"/>
                </a:solidFill>
                <a:latin typeface="Verdana"/>
              </a:defRPr>
            </a:pPr>
            <a:r>
              <a:t>• Love Is__ (2018) — Serie drammatica prodotta a Hollywood per il network OWN.</a:t>
            </a:r>
            <a:br/>
            <a:r>
              <a:t>• Chugakusei Nikki (TBS, 2018).</a:t>
            </a:r>
            <a:br/>
            <a:r>
              <a:t>• This Is I (2026) — Colonna sonora originale per il film Netflix con 25 brani neoclassici per pianoforte e orchestra.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4069080"/>
            <a:ext cx="5303520" cy="2240280"/>
          </a:xfrm>
          <a:prstGeom prst="roundRect">
            <a:avLst/>
          </a:prstGeom>
          <a:solidFill>
            <a:srgbClr val="131D3B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/>
          <a:lstStyle/>
          <a:p>
            <a:pPr algn="ctr">
              <a:defRPr sz="1500" b="1">
                <a:solidFill>
                  <a:srgbClr val="EBC85F"/>
                </a:solidFill>
                <a:latin typeface="Georgia"/>
              </a:defRPr>
            </a:pPr>
            <a:r>
              <a:t>ANIME E VIDEOGIOCHI</a:t>
            </a:r>
          </a:p>
          <a:p>
            <a:pPr>
              <a:spcBef>
                <a:spcPts val="600"/>
              </a:spcBef>
              <a:defRPr sz="1200">
                <a:solidFill>
                  <a:srgbClr val="FAFAF2"/>
                </a:solidFill>
                <a:latin typeface="Verdana"/>
              </a:defRPr>
            </a:pPr>
            <a:r>
              <a:t>• Jack Jeanne (2021) — Gioco Nintendo Switch ideato da Sui Ishida (creatore di Tokyo Ghoul).</a:t>
            </a:r>
            <a:br/>
            <a:r>
              <a:t>• Blue Orchestra (Ao no Orchestra, 2023).</a:t>
            </a:r>
            <a:br/>
            <a:r>
              <a:t>• Honey Lemon Soda (2025) &amp; Summer Ghost.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39535" y="4069080"/>
            <a:ext cx="5303520" cy="2240280"/>
          </a:xfrm>
          <a:prstGeom prst="roundRect">
            <a:avLst/>
          </a:prstGeom>
          <a:solidFill>
            <a:srgbClr val="131D3B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/>
          <a:lstStyle/>
          <a:p>
            <a:pPr algn="ctr">
              <a:defRPr sz="1500" b="1">
                <a:solidFill>
                  <a:srgbClr val="EBC85F"/>
                </a:solidFill>
                <a:latin typeface="Georgia"/>
              </a:defRPr>
            </a:pPr>
            <a:r>
              <a:t>BRAND MONDIALI &amp; EVENTI</a:t>
            </a:r>
          </a:p>
          <a:p>
            <a:pPr>
              <a:spcBef>
                <a:spcPts val="600"/>
              </a:spcBef>
              <a:defRPr sz="1200">
                <a:solidFill>
                  <a:srgbClr val="FAFAF2"/>
                </a:solidFill>
                <a:latin typeface="Verdana"/>
              </a:defRPr>
            </a:pPr>
            <a:r>
              <a:t>• Documentario SK-II Studio 'The Center Lane' con la regia del Premio Cannes Hirokazu Koreeda.</a:t>
            </a:r>
            <a:br/>
            <a:r>
              <a:t>• Musiche per sfilate (TAKAHIROMIYASHITA The Soloist) e marchi come Land Rover, La Mer, L'Occitane, Nikon, Rado e Padiglione Giappone a Expo Milano.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1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686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D4AF37"/>
                </a:solidFill>
                <a:latin typeface="Verdana"/>
              </a:defRPr>
            </a:pPr>
            <a:r>
              <a:t>RADIO KEROKRALL • PRESENTATION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96012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FAFAF2"/>
                </a:solidFill>
                <a:latin typeface="Georgia"/>
              </a:defRPr>
            </a:pPr>
            <a:r>
              <a:t>Dall'Esordio con It's On Everything al Progetto Vocale MIRAI e Oltre</a:t>
            </a:r>
          </a:p>
        </p:txBody>
      </p:sp>
      <p:pic>
        <p:nvPicPr>
          <p:cNvPr id="4" name="Picture 3" descr="logo_mas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274320"/>
            <a:ext cx="1005840" cy="100584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48640" y="1444752"/>
            <a:ext cx="11094415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645920"/>
          <a:ext cx="11094415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280"/>
                <a:gridCol w="3474720"/>
                <a:gridCol w="2926080"/>
                <a:gridCol w="3596335"/>
              </a:tblGrid>
              <a:tr h="58293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0A1128"/>
                          </a:solidFill>
                          <a:latin typeface="Verdana"/>
                        </a:defRPr>
                      </a:pPr>
                      <a:r>
                        <a:t>ANNO</a:t>
                      </a:r>
                    </a:p>
                  </a:txBody>
                  <a:tcPr marL="137160" marR="137160" marT="91440" marB="91440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0A1128"/>
                          </a:solidFill>
                          <a:latin typeface="Verdana"/>
                        </a:defRPr>
                      </a:pPr>
                      <a:r>
                        <a:t>TITOLO OPERA / ALBUM</a:t>
                      </a:r>
                    </a:p>
                  </a:txBody>
                  <a:tcPr marL="137160" marR="137160" marT="91440" marB="91440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0A1128"/>
                          </a:solidFill>
                          <a:latin typeface="Verdana"/>
                        </a:defRPr>
                      </a:pPr>
                      <a:r>
                        <a:t>ETICHETTA / DISTRIBUZIONE</a:t>
                      </a:r>
                    </a:p>
                  </a:txBody>
                  <a:tcPr marL="137160" marR="137160" marT="91440" marB="91440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0A1128"/>
                          </a:solidFill>
                          <a:latin typeface="Verdana"/>
                        </a:defRPr>
                      </a:pPr>
                      <a:r>
                        <a:t>NOTE E CARATTERISTICHE CHIAVE</a:t>
                      </a:r>
                    </a:p>
                  </a:txBody>
                  <a:tcPr marL="137160" marR="137160" marT="91440" marB="91440">
                    <a:solidFill>
                      <a:srgbClr val="D4AF37"/>
                    </a:solidFill>
                  </a:tcPr>
                </a:tc>
              </a:tr>
              <a:tr h="58293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AFAF2"/>
                          </a:solidFill>
                          <a:latin typeface="Verdana"/>
                        </a:defRPr>
                      </a:pPr>
                      <a:r>
                        <a:t>2007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EBC85F"/>
                          </a:solidFill>
                          <a:latin typeface="Georgia"/>
                        </a:defRPr>
                      </a:pPr>
                      <a:r>
                        <a:t>It's On Everything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FAFAF2"/>
                          </a:solidFill>
                          <a:latin typeface="Verdana"/>
                        </a:defRPr>
                      </a:pPr>
                      <a:r>
                        <a:t>Someone Good (Australia) / Schole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FAFAF2"/>
                          </a:solidFill>
                          <a:latin typeface="Verdana"/>
                        </a:defRPr>
                      </a:pPr>
                      <a:r>
                        <a:t>Album di debutto da solista; manifesto dell'unione tra pianoforte e field recordings.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</a:tr>
              <a:tr h="58293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AFAF2"/>
                          </a:solidFill>
                          <a:latin typeface="Verdana"/>
                        </a:defRPr>
                      </a:pPr>
                      <a:r>
                        <a:t>2008-10</a:t>
                      </a:r>
                    </a:p>
                  </a:txBody>
                  <a:tcPr marL="137160" marR="137160" marT="73152" marB="73152">
                    <a:solidFill>
                      <a:srgbClr val="1825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EBC85F"/>
                          </a:solidFill>
                          <a:latin typeface="Georgia"/>
                        </a:defRPr>
                      </a:pPr>
                      <a:r>
                        <a:t>Polaroid Piano / Grassland</a:t>
                      </a:r>
                    </a:p>
                  </a:txBody>
                  <a:tcPr marL="137160" marR="137160" marT="73152" marB="73152">
                    <a:solidFill>
                      <a:srgbClr val="1825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FAFAF2"/>
                          </a:solidFill>
                          <a:latin typeface="Verdana"/>
                        </a:defRPr>
                      </a:pPr>
                      <a:r>
                        <a:t>Schole Records</a:t>
                      </a:r>
                    </a:p>
                  </a:txBody>
                  <a:tcPr marL="137160" marR="137160" marT="73152" marB="73152">
                    <a:solidFill>
                      <a:srgbClr val="1825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FAFAF2"/>
                          </a:solidFill>
                          <a:latin typeface="Verdana"/>
                        </a:defRPr>
                      </a:pPr>
                      <a:r>
                        <a:t>Polaroid Piano consacra lo stile 'felt piano' intimo con rumori meccanici e suoni d'ambiente.</a:t>
                      </a:r>
                    </a:p>
                  </a:txBody>
                  <a:tcPr marL="137160" marR="137160" marT="73152" marB="73152">
                    <a:solidFill>
                      <a:srgbClr val="182548"/>
                    </a:solidFill>
                  </a:tcPr>
                </a:tc>
              </a:tr>
              <a:tr h="58293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AFAF2"/>
                          </a:solidFill>
                          <a:latin typeface="Verdana"/>
                        </a:defRPr>
                      </a:pPr>
                      <a:r>
                        <a:t>2017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EBC85F"/>
                          </a:solidFill>
                          <a:latin typeface="Georgia"/>
                        </a:defRPr>
                      </a:pPr>
                      <a:r>
                        <a:t>In The Dark Woods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FAFAF2"/>
                          </a:solidFill>
                          <a:latin typeface="Verdana"/>
                        </a:defRPr>
                      </a:pPr>
                      <a:r>
                        <a:t>Schole / 1631 Recordings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FAFAF2"/>
                          </a:solidFill>
                          <a:latin typeface="Verdana"/>
                        </a:defRPr>
                      </a:pPr>
                      <a:r>
                        <a:t>Fusione nebbiosa e profonda tra pianoforte, Wurlitzer, sintetizzatore e quartetto d'archi.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</a:tr>
              <a:tr h="58293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AFAF2"/>
                          </a:solidFill>
                          <a:latin typeface="Verdana"/>
                        </a:defRPr>
                      </a:pPr>
                      <a:r>
                        <a:t>2020</a:t>
                      </a:r>
                    </a:p>
                  </a:txBody>
                  <a:tcPr marL="137160" marR="137160" marT="73152" marB="73152">
                    <a:solidFill>
                      <a:srgbClr val="1825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EBC85F"/>
                          </a:solidFill>
                          <a:latin typeface="Georgia"/>
                        </a:defRPr>
                      </a:pPr>
                      <a:r>
                        <a:t>True Mothers (Asa ga Kuru) OST</a:t>
                      </a:r>
                    </a:p>
                  </a:txBody>
                  <a:tcPr marL="137160" marR="137160" marT="73152" marB="73152">
                    <a:solidFill>
                      <a:srgbClr val="1825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FAFAF2"/>
                          </a:solidFill>
                          <a:latin typeface="Verdana"/>
                        </a:defRPr>
                      </a:pPr>
                      <a:r>
                        <a:t>Schole Records</a:t>
                      </a:r>
                    </a:p>
                  </a:txBody>
                  <a:tcPr marL="137160" marR="137160" marT="73152" marB="73152">
                    <a:solidFill>
                      <a:srgbClr val="1825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FAFAF2"/>
                          </a:solidFill>
                          <a:latin typeface="Verdana"/>
                        </a:defRPr>
                      </a:pPr>
                      <a:r>
                        <a:t>Colonna sonora cinematografica per il film di Naomi Kawase selezionato a Cannes 2020.</a:t>
                      </a:r>
                    </a:p>
                  </a:txBody>
                  <a:tcPr marL="137160" marR="137160" marT="73152" marB="73152">
                    <a:solidFill>
                      <a:srgbClr val="182548"/>
                    </a:solidFill>
                  </a:tcPr>
                </a:tc>
              </a:tr>
              <a:tr h="58293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AFAF2"/>
                          </a:solidFill>
                          <a:latin typeface="Verdana"/>
                        </a:defRPr>
                      </a:pPr>
                      <a:r>
                        <a:t>2022-23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EBC85F"/>
                          </a:solidFill>
                          <a:latin typeface="Georgia"/>
                        </a:defRPr>
                      </a:pPr>
                      <a:r>
                        <a:t>SEASONS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FAFAF2"/>
                          </a:solidFill>
                          <a:latin typeface="Verdana"/>
                        </a:defRPr>
                      </a:pPr>
                      <a:r>
                        <a:t>Decca Records / Universal Music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FAFAF2"/>
                          </a:solidFill>
                          <a:latin typeface="Verdana"/>
                        </a:defRPr>
                      </a:pPr>
                      <a:r>
                        <a:t>Primo album per major; 12 brani dedicati alla bellezza delle 4 stagioni giapponesi.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</a:tr>
              <a:tr h="58293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AFAF2"/>
                          </a:solidFill>
                          <a:latin typeface="Verdana"/>
                        </a:defRPr>
                      </a:pPr>
                      <a:r>
                        <a:t>2024-25</a:t>
                      </a:r>
                    </a:p>
                  </a:txBody>
                  <a:tcPr marL="137160" marR="137160" marT="73152" marB="73152">
                    <a:solidFill>
                      <a:srgbClr val="1825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EBC85F"/>
                          </a:solidFill>
                          <a:latin typeface="Georgia"/>
                        </a:defRPr>
                      </a:pPr>
                      <a:r>
                        <a:t>MIRAI</a:t>
                      </a:r>
                    </a:p>
                  </a:txBody>
                  <a:tcPr marL="137160" marR="137160" marT="73152" marB="73152">
                    <a:solidFill>
                      <a:srgbClr val="1825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FAFAF2"/>
                          </a:solidFill>
                          <a:latin typeface="Verdana"/>
                        </a:defRPr>
                      </a:pPr>
                      <a:r>
                        <a:t>Decca Records / Universal Music</a:t>
                      </a:r>
                    </a:p>
                  </a:txBody>
                  <a:tcPr marL="137160" marR="137160" marT="73152" marB="73152">
                    <a:solidFill>
                      <a:srgbClr val="18254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FAFAF2"/>
                          </a:solidFill>
                          <a:latin typeface="Verdana"/>
                        </a:defRPr>
                      </a:pPr>
                      <a:r>
                        <a:t>Primo grande progetto vocale con ospiti mondiali (Devendra Banhart, Mr Hudson, Baths).</a:t>
                      </a:r>
                    </a:p>
                  </a:txBody>
                  <a:tcPr marL="137160" marR="137160" marT="73152" marB="73152">
                    <a:solidFill>
                      <a:srgbClr val="182548"/>
                    </a:solidFill>
                  </a:tcPr>
                </a:tc>
              </a:tr>
              <a:tr h="58293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AFAF2"/>
                          </a:solidFill>
                          <a:latin typeface="Verdana"/>
                        </a:defRPr>
                      </a:pPr>
                      <a:r>
                        <a:t>2026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EBC85F"/>
                          </a:solidFill>
                          <a:latin typeface="Georgia"/>
                        </a:defRPr>
                      </a:pPr>
                      <a:r>
                        <a:t>This Is I / Reach for NAGA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FAFAF2"/>
                          </a:solidFill>
                          <a:latin typeface="Verdana"/>
                        </a:defRPr>
                      </a:pPr>
                      <a:r>
                        <a:t>Decca / Netflix Music / Schole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FAFAF2"/>
                          </a:solidFill>
                          <a:latin typeface="Verdana"/>
                        </a:defRPr>
                      </a:pPr>
                      <a:r>
                        <a:t>Colonna sonora originale per Netflix e album live di improvvisazione dal vivo in Myanmar.</a:t>
                      </a:r>
                    </a:p>
                  </a:txBody>
                  <a:tcPr marL="137160" marR="137160" marT="73152" marB="73152">
                    <a:solidFill>
                      <a:srgbClr val="131D3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1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686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D4AF37"/>
                </a:solidFill>
                <a:latin typeface="Verdana"/>
              </a:defRPr>
            </a:pPr>
            <a:r>
              <a:t>RADIO KEROKRALL • PRESENTATION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96012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FAFAF2"/>
                </a:solidFill>
                <a:latin typeface="Georgia"/>
              </a:defRPr>
            </a:pPr>
            <a:r>
              <a:t>Akira Kosemura Incarna il Suono della Pace Interiore di Radio Kerokrall</a:t>
            </a:r>
          </a:p>
        </p:txBody>
      </p:sp>
      <p:pic>
        <p:nvPicPr>
          <p:cNvPr id="4" name="Picture 3" descr="logo_mas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274320"/>
            <a:ext cx="1005840" cy="100584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48640" y="1444752"/>
            <a:ext cx="11094415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371600" y="1645920"/>
            <a:ext cx="9448495" cy="4572000"/>
          </a:xfrm>
          <a:prstGeom prst="roundRect">
            <a:avLst/>
          </a:prstGeom>
          <a:solidFill>
            <a:srgbClr val="131D3B"/>
          </a:solidFill>
          <a:ln w="2540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rIns="365760" tIns="365760"/>
          <a:lstStyle/>
          <a:p>
            <a:pPr algn="ctr">
              <a:defRPr sz="1300" b="1">
                <a:solidFill>
                  <a:srgbClr val="D4AF37"/>
                </a:solidFill>
                <a:latin typeface="Verdana"/>
              </a:defRPr>
            </a:pPr>
            <a:r>
              <a:t>L'ECHO DI KEROKRALL RADIO — THE SOUND OF INNER PEACE</a:t>
            </a:r>
          </a:p>
          <a:p>
            <a:pPr algn="ctr">
              <a:spcBef>
                <a:spcPts val="1400"/>
              </a:spcBef>
              <a:defRPr sz="1700" b="1">
                <a:solidFill>
                  <a:srgbClr val="EBC85F"/>
                </a:solidFill>
                <a:latin typeface="Georgia"/>
              </a:defRPr>
            </a:pPr>
            <a:r>
              <a:t>Ponte tra Oriente e Occidente</a:t>
            </a:r>
          </a:p>
          <a:p>
            <a:pPr algn="ctr">
              <a:spcBef>
                <a:spcPts val="400"/>
              </a:spcBef>
              <a:defRPr sz="1300">
                <a:solidFill>
                  <a:srgbClr val="FAFAF2"/>
                </a:solidFill>
                <a:latin typeface="Verdana"/>
              </a:defRPr>
            </a:pPr>
            <a:r>
              <a:t>Sintetizza l'estetica minimalista e contemplativa giapponese con le strutture della musica neoclassica occidentale, creando un linguaggio musicale universale.</a:t>
            </a:r>
          </a:p>
          <a:p>
            <a:pPr algn="ctr">
              <a:spcBef>
                <a:spcPts val="1400"/>
              </a:spcBef>
              <a:defRPr sz="1700" b="1">
                <a:solidFill>
                  <a:srgbClr val="EBC85F"/>
                </a:solidFill>
                <a:latin typeface="Georgia"/>
              </a:defRPr>
            </a:pPr>
            <a:r>
              <a:t>Terapia Sonora per l'Anima</a:t>
            </a:r>
          </a:p>
          <a:p>
            <a:pPr algn="ctr">
              <a:spcBef>
                <a:spcPts val="400"/>
              </a:spcBef>
              <a:defRPr sz="1300">
                <a:solidFill>
                  <a:srgbClr val="FAFAF2"/>
                </a:solidFill>
                <a:latin typeface="Verdana"/>
              </a:defRPr>
            </a:pPr>
            <a:r>
              <a:t>Nata come autoterapia, la sua musica continua a donare pace, riposo e meditazione profonda agli ascoltatori di tutto il mondo.</a:t>
            </a:r>
          </a:p>
          <a:p>
            <a:pPr algn="ctr">
              <a:spcBef>
                <a:spcPts val="1400"/>
              </a:spcBef>
              <a:defRPr sz="1700" b="1">
                <a:solidFill>
                  <a:srgbClr val="EBC85F"/>
                </a:solidFill>
                <a:latin typeface="Georgia"/>
              </a:defRPr>
            </a:pPr>
            <a:r>
              <a:t>Simbolo di Kerokrall Radio</a:t>
            </a:r>
          </a:p>
          <a:p>
            <a:pPr algn="ctr">
              <a:spcBef>
                <a:spcPts val="400"/>
              </a:spcBef>
              <a:defRPr sz="1300">
                <a:solidFill>
                  <a:srgbClr val="FAFAF2"/>
                </a:solidFill>
                <a:latin typeface="Verdana"/>
              </a:defRPr>
            </a:pPr>
            <a:r>
              <a:t>La sua costante ricerca del silenzio, del contatto con i cicli della natura e della bellezza dell'imperfezione lo rende uno degli artisti più rappresentativi della programmazione di Radio Kerokrall.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