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556aaf1a154184" /><Relationship Type="http://schemas.openxmlformats.org/officeDocument/2006/relationships/extended-properties" Target="/docProps/app.xml" Id="R6c304956f2e84d78" /><Relationship Type="http://schemas.openxmlformats.org/officeDocument/2006/relationships/officeDocument" Target="/ppt/presentation.xml" Id="Rbcd1c23e86354e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ec264094bb4be1"/>
  </p:sldMasterIdLst>
  <p:notesMasterIdLst>
    <p:notesMasterId xmlns:r="http://schemas.openxmlformats.org/officeDocument/2006/relationships" r:id="Rb73e506965c941d9"/>
  </p:notesMasterIdLst>
  <p:sldIdLst>
    <p:sldId xmlns:r="http://schemas.openxmlformats.org/officeDocument/2006/relationships" id="256" r:id="Rd0765974caf94085"/>
    <p:sldId xmlns:r="http://schemas.openxmlformats.org/officeDocument/2006/relationships" id="257" r:id="Rb65a2a2477294ede"/>
    <p:sldId xmlns:r="http://schemas.openxmlformats.org/officeDocument/2006/relationships" id="258" r:id="R2679c486d5da4f67"/>
    <p:sldId xmlns:r="http://schemas.openxmlformats.org/officeDocument/2006/relationships" id="259" r:id="Rd8198b9db8c94515"/>
    <p:sldId xmlns:r="http://schemas.openxmlformats.org/officeDocument/2006/relationships" id="260" r:id="R62af43ad25474ef0"/>
    <p:sldId xmlns:r="http://schemas.openxmlformats.org/officeDocument/2006/relationships" id="261" r:id="Rf0c58cec1b1c4f5d"/>
    <p:sldId xmlns:r="http://schemas.openxmlformats.org/officeDocument/2006/relationships" id="262" r:id="Rf052495d5d944588"/>
    <p:sldId xmlns:r="http://schemas.openxmlformats.org/officeDocument/2006/relationships" id="263" r:id="Re7437eefa1b140e7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dc495c8b47442f" /><Relationship Type="http://schemas.openxmlformats.org/officeDocument/2006/relationships/slideMaster" Target="/ppt/slideMasters/slideMaster1.xml" Id="R6eec264094bb4be1" /><Relationship Type="http://schemas.openxmlformats.org/officeDocument/2006/relationships/notesMaster" Target="/ppt/notesMasters/notesMaster1.xml" Id="Rb73e506965c941d9" /><Relationship Type="http://schemas.openxmlformats.org/officeDocument/2006/relationships/presProps" Target="/ppt/presProps.xml" Id="Rf284389d5b23496f" /><Relationship Type="http://schemas.openxmlformats.org/officeDocument/2006/relationships/viewProps" Target="/ppt/viewProps.xml" Id="R0251514a6b9b4b0e" /><Relationship Type="http://schemas.openxmlformats.org/officeDocument/2006/relationships/tableStyles" Target="/ppt/tableStyles.xml" Id="Rd4c77c07426841ee" /><Relationship Type="http://schemas.openxmlformats.org/officeDocument/2006/relationships/slide" Target="/ppt/slides/slide1.xml" Id="Rd0765974caf94085" /><Relationship Type="http://schemas.openxmlformats.org/officeDocument/2006/relationships/slide" Target="/ppt/slides/slide2.xml" Id="Rb65a2a2477294ede" /><Relationship Type="http://schemas.openxmlformats.org/officeDocument/2006/relationships/slide" Target="/ppt/slides/slide3.xml" Id="R2679c486d5da4f67" /><Relationship Type="http://schemas.openxmlformats.org/officeDocument/2006/relationships/slide" Target="/ppt/slides/slide4.xml" Id="Rd8198b9db8c94515" /><Relationship Type="http://schemas.openxmlformats.org/officeDocument/2006/relationships/slide" Target="/ppt/slides/slide5.xml" Id="R62af43ad25474ef0" /><Relationship Type="http://schemas.openxmlformats.org/officeDocument/2006/relationships/slide" Target="/ppt/slides/slide6.xml" Id="Rf0c58cec1b1c4f5d" /><Relationship Type="http://schemas.openxmlformats.org/officeDocument/2006/relationships/slide" Target="/ppt/slides/slide7.xml" Id="Rf052495d5d944588" /><Relationship Type="http://schemas.openxmlformats.org/officeDocument/2006/relationships/slide" Target="/ppt/slides/slide8.xml" Id="Re7437eefa1b140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f85717cc314f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e3666fc6e4406b" /><Relationship Type="http://schemas.openxmlformats.org/officeDocument/2006/relationships/notesMaster" Target="/ppt/notesMasters/notesMaster1.xml" Id="Rcccb185f824048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c77abf51cd4e16" /><Relationship Type="http://schemas.openxmlformats.org/officeDocument/2006/relationships/notesMaster" Target="/ppt/notesMasters/notesMaster1.xml" Id="R34a412c53cca4ae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3913784fe24b7a" /><Relationship Type="http://schemas.openxmlformats.org/officeDocument/2006/relationships/notesMaster" Target="/ppt/notesMasters/notesMaster1.xml" Id="Rc7c21283a68940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e632ead60b41eb" /><Relationship Type="http://schemas.openxmlformats.org/officeDocument/2006/relationships/notesMaster" Target="/ppt/notesMasters/notesMaster1.xml" Id="Rcc2e9a9ee1c24f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5e8f129221429c" /><Relationship Type="http://schemas.openxmlformats.org/officeDocument/2006/relationships/notesMaster" Target="/ppt/notesMasters/notesMaster1.xml" Id="R99f4fc7fe81b4e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65fedc26104e1c" /><Relationship Type="http://schemas.openxmlformats.org/officeDocument/2006/relationships/notesMaster" Target="/ppt/notesMasters/notesMaster1.xml" Id="R2ed21c57c3ec4cf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dd36cb6efa47e9" /><Relationship Type="http://schemas.openxmlformats.org/officeDocument/2006/relationships/notesMaster" Target="/ppt/notesMasters/notesMaster1.xml" Id="R1f4db5244d1440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db624e04e914711" /><Relationship Type="http://schemas.openxmlformats.org/officeDocument/2006/relationships/notesMaster" Target="/ppt/notesMasters/notesMaster1.xml" Id="Rdf2639de01d842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65eedea6ae4ed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67368201b24fc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3f301acd0c427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39835c54104d0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660e574c454c3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8f9ed516024b08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6299826bc34c3e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cd384bd1104078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bd54bf32554daf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76f02baea8498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298a97b8894c49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BC617BA-06AF-46F4-B7AF-462C4A9A87F7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2C23A29F-94CD-4894-AC8C-FB4B61E8BBF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EB320B5-52A8-4E47-94ED-6782E59514B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75982E-58B3-4D88-B166-428049303C3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346E9A1-4851-47C6-B8AC-0892B9379A4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568AF86-B1BC-441C-AE4D-859B322636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D243186-9D8A-478E-B8E9-E59C341F383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DEE07EA-EF41-4D78-B023-C8E2354103E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D7B04E9-4BEE-48D4-86D7-F5739CE69F8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8FDA7B0-C180-4AD9-B86F-B3ABAED621A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71C0DAA-419E-463A-9A1B-319219144C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6FB9BED-3CDE-4F21-845A-168365C1F1B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7669024-500C-40EB-A4DD-3B3CD443742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BF1299B-4A71-4C82-9E93-1272C7B4D36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9FE7225-3751-4E3F-999E-F46091EC3AB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71EEFC2-FE0D-49AD-9A73-6F4B94D49D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404F673-1BA9-4852-ABCC-29C2E231F3E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3A68EEEB-95AE-469A-8CF1-FA5B7161592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3A60A19-CD2A-41E7-B7C9-60AFC1DB21F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A00E23A-D609-474E-9EEF-2D550C9B6E3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62FEE22-9C6E-42E1-9F25-7B84421792F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FBDE852-343E-418E-B72A-102B70F31B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AC5F1E1-7AB9-4E4B-A55A-91F7CF9CC4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937536E-B224-45C2-BCAD-389C4CB11AD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309EF791-1735-4AFD-A7AA-B0E96695F62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DFFF13C8-6B00-4EEE-B04D-45BACD9353F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8A7831F5-AA66-4973-9E0F-AC73D25C8EA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CA1BA2A4-D15E-4B85-858A-E7C491C3312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15334B87-264D-41AB-BF9F-B53C6BC1E8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A46171C-1303-442D-8D56-8732BE6451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11C664DB-CA92-4B6B-8946-E822948363E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182E24AB-7EBE-4D08-B287-DF7B39628A7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D3F15AD8-E347-47F1-A678-CB7599FA175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90F04011-EE86-4CBE-B41D-F537FC31C05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3C6FF2F-ED81-4424-9149-E7CEA0B45B2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C9B9C17-E6BC-4643-BA98-BDB83B46298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AF3755F-98AC-41DA-B459-22432F8ADC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BFDB4EE-4F6F-4C61-84A7-C74DCA9682B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E5E3EA08-0A9B-4658-BA99-E3888FEAC44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ED75613-F661-490B-8EB1-8B0F7B28BAA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B1D29F78-C6B0-4009-932F-7CB3E0CB4A4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3663BD2-A37E-4614-BF1F-ED2FB961624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6DA3E5D-411F-41CE-98C4-F1CDB223FE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235F9C07-3984-4A41-9A9D-E20BAA06A679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603981A-80EA-4630-BF62-32B00E598B4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5BA7394-61C2-4A68-9EAB-DB462DF4797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594D62D-828A-4C51-9508-0E8F1FBF4D1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A72EA59-FE67-4D8F-90C9-EF824BA2C20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9AE5164-3841-435D-AB37-4123FC614A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1418617-D04F-4489-9CF4-4E37BA6D36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3001FC8-C1A5-4C45-B3CA-20BF9AB36B5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74F1FEE-B1B6-4A0E-B4B9-FA33337267E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57E8FBC-C407-49FC-A090-74E7C6F69F9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ACE110B-BEE1-4BF1-B98C-307E485444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8C435FD-A895-4440-938A-1ADC8E1238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F7D8BC8-4E95-452C-B385-A3AEF336B1B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FBE3A99-0A75-40CF-9AD3-3B975DAF1F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4F6FA40-9819-4DF9-9875-595F6B53A11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fdcf26a2b245f0" /><Relationship Type="http://schemas.openxmlformats.org/officeDocument/2006/relationships/slideLayout" Target="/ppt/slideLayouts/slideLayout1.xml" Id="R5f63d0a774c541fe" /><Relationship Type="http://schemas.openxmlformats.org/officeDocument/2006/relationships/slideLayout" Target="/ppt/slideLayouts/slideLayout2.xml" Id="R24a908485411430b" /><Relationship Type="http://schemas.openxmlformats.org/officeDocument/2006/relationships/slideLayout" Target="/ppt/slideLayouts/slideLayout3.xml" Id="R9f87c1b0f0eb4807" /><Relationship Type="http://schemas.openxmlformats.org/officeDocument/2006/relationships/slideLayout" Target="/ppt/slideLayouts/slideLayout4.xml" Id="Rc5255ca7cd73493c" /><Relationship Type="http://schemas.openxmlformats.org/officeDocument/2006/relationships/slideLayout" Target="/ppt/slideLayouts/slideLayout5.xml" Id="R277919c55da847b1" /><Relationship Type="http://schemas.openxmlformats.org/officeDocument/2006/relationships/slideLayout" Target="/ppt/slideLayouts/slideLayout6.xml" Id="Rf1a89a5299a34a74" /><Relationship Type="http://schemas.openxmlformats.org/officeDocument/2006/relationships/slideLayout" Target="/ppt/slideLayouts/slideLayout7.xml" Id="R94a0e3fc3cf143ed" /><Relationship Type="http://schemas.openxmlformats.org/officeDocument/2006/relationships/slideLayout" Target="/ppt/slideLayouts/slideLayout8.xml" Id="R0eb574d29d9e42a2" /><Relationship Type="http://schemas.openxmlformats.org/officeDocument/2006/relationships/slideLayout" Target="/ppt/slideLayouts/slideLayout9.xml" Id="Rcfba755b88314ad7" /><Relationship Type="http://schemas.openxmlformats.org/officeDocument/2006/relationships/slideLayout" Target="/ppt/slideLayouts/slideLayout10.xml" Id="R55f49babe8da43c6" /><Relationship Type="http://schemas.openxmlformats.org/officeDocument/2006/relationships/slideLayout" Target="/ppt/slideLayouts/slideLayout11.xml" Id="R33f83111a5944232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369FF34-74D0-4612-89BF-74D5AA06E0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A8056A8-7384-413F-B4C6-53861B4E35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4B03762-9E5C-44F8-9824-6A98980766B7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A59D35A-F0B1-4DD0-9718-95B34664C9F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3EA7222-48B5-449D-AF3B-EC6A80D72E3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63d0a774c541fe"/>
    <p:sldLayoutId xmlns:r="http://schemas.openxmlformats.org/officeDocument/2006/relationships" id="2147483650" r:id="R24a908485411430b"/>
    <p:sldLayoutId xmlns:r="http://schemas.openxmlformats.org/officeDocument/2006/relationships" id="2147483651" r:id="R9f87c1b0f0eb4807"/>
    <p:sldLayoutId xmlns:r="http://schemas.openxmlformats.org/officeDocument/2006/relationships" id="2147483652" r:id="Rc5255ca7cd73493c"/>
    <p:sldLayoutId xmlns:r="http://schemas.openxmlformats.org/officeDocument/2006/relationships" id="2147483653" r:id="R277919c55da847b1"/>
    <p:sldLayoutId xmlns:r="http://schemas.openxmlformats.org/officeDocument/2006/relationships" id="2147483654" r:id="Rf1a89a5299a34a74"/>
    <p:sldLayoutId xmlns:r="http://schemas.openxmlformats.org/officeDocument/2006/relationships" id="2147483655" r:id="R94a0e3fc3cf143ed"/>
    <p:sldLayoutId xmlns:r="http://schemas.openxmlformats.org/officeDocument/2006/relationships" id="2147483656" r:id="R0eb574d29d9e42a2"/>
    <p:sldLayoutId xmlns:r="http://schemas.openxmlformats.org/officeDocument/2006/relationships" id="2147483657" r:id="Rcfba755b88314ad7"/>
    <p:sldLayoutId xmlns:r="http://schemas.openxmlformats.org/officeDocument/2006/relationships" id="2147483658" r:id="R55f49babe8da43c6"/>
    <p:sldLayoutId xmlns:r="http://schemas.openxmlformats.org/officeDocument/2006/relationships" id="2147483659" r:id="R33f83111a5944232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57023cee17d48bc" /><Relationship Type="http://schemas.openxmlformats.org/officeDocument/2006/relationships/image" Target="/ppt/media/image.png" Id="R8e38a4a5f053497a" /><Relationship Type="http://schemas.openxmlformats.org/officeDocument/2006/relationships/notesSlide" Target="/ppt/notesSlides/notesSlide1.xml" Id="Rd7aed9d54fbf4e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d4ff0dcc052493f" /><Relationship Type="http://schemas.openxmlformats.org/officeDocument/2006/relationships/image" Target="/ppt/media/image.png" Id="Re462eaeb62714dba" /><Relationship Type="http://schemas.openxmlformats.org/officeDocument/2006/relationships/notesSlide" Target="/ppt/notesSlides/notesSlide2.xml" Id="R7bd08671c87540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63daccd36aa4b02" /><Relationship Type="http://schemas.openxmlformats.org/officeDocument/2006/relationships/image" Target="/ppt/media/image.png" Id="R124e682530d44fc7" /><Relationship Type="http://schemas.openxmlformats.org/officeDocument/2006/relationships/notesSlide" Target="/ppt/notesSlides/notesSlide3.xml" Id="R92a9c37b101f4c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61474ab7b8244d3" /><Relationship Type="http://schemas.openxmlformats.org/officeDocument/2006/relationships/image" Target="/ppt/media/image.png" Id="Rd57505f4fead49fb" /><Relationship Type="http://schemas.openxmlformats.org/officeDocument/2006/relationships/notesSlide" Target="/ppt/notesSlides/notesSlide4.xml" Id="Rf1308865173c4e9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612612b49754c4b" /><Relationship Type="http://schemas.openxmlformats.org/officeDocument/2006/relationships/image" Target="/ppt/media/image.png" Id="Rab5335bd98be498f" /><Relationship Type="http://schemas.openxmlformats.org/officeDocument/2006/relationships/notesSlide" Target="/ppt/notesSlides/notesSlide5.xml" Id="R5bddc2671a1c46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0ce0ed213384c52" /><Relationship Type="http://schemas.openxmlformats.org/officeDocument/2006/relationships/image" Target="/ppt/media/image.png" Id="R5cc539e151ff4904" /><Relationship Type="http://schemas.openxmlformats.org/officeDocument/2006/relationships/notesSlide" Target="/ppt/notesSlides/notesSlide6.xml" Id="Rfdfaf546ff99428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755f0781a14466a" /><Relationship Type="http://schemas.openxmlformats.org/officeDocument/2006/relationships/image" Target="/ppt/media/image.png" Id="R6281ac81070746e4" /><Relationship Type="http://schemas.openxmlformats.org/officeDocument/2006/relationships/notesSlide" Target="/ppt/notesSlides/notesSlide7.xml" Id="R0ab19915406b443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72acb5a3424479e" /><Relationship Type="http://schemas.openxmlformats.org/officeDocument/2006/relationships/image" Target="/ppt/media/image.png" Id="R806fce24bedb483f" /><Relationship Type="http://schemas.openxmlformats.org/officeDocument/2006/relationships/notesSlide" Target="/ppt/notesSlides/notesSlide8.xml" Id="R6efba8f481944d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1">
            <a:extLst xmlns:a="http://schemas.openxmlformats.org/drawingml/2006/main">
              <a:ext uri="{FF2B5EF4-FFF2-40B4-BE49-F238E27FC236}">
                <a16:creationId xmlns:a16="http://schemas.microsoft.com/office/drawing/2014/main" id="{D55EAF73-4D92-4738-B268-697A22EF1F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38a4a5f053497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95190" y="548640"/>
            <a:ext cx="3200400" cy="32004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2B58F8D8-1F2E-425F-8791-5DA02E471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31920"/>
            <a:ext cx="10362895" cy="985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2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THE MUSICAL WORLD OF AKIRA KOSEMURA</a:t>
            </a:r>
          </a:p>
          <a:p xmlns:a="http://schemas.openxmlformats.org/drawingml/2006/main">
            <a:pPr algn="ctr">
              <a:spcBef>
                <a:spcPts val="800"/>
              </a:spcBef>
              <a:buNone/>
              <a:defRPr sz="2000" i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A sonic journey through nature, healing, minimalism and international recognition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0485373-6C0D-497E-8A9C-2821691F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760720"/>
            <a:ext cx="6182043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SPECIAL PRESENTATION • RADIO KEROKRALL — THE SOUND OF INNER PEACE</a:t>
            </a:r>
          </a:p>
        </p:txBody>
      </p:sp>
    </p:spTree>
    <p:extLst>
      <p:ext uri="{BB962C8B-B14F-4D97-AF65-F5344CB8AC3E}">
        <p14:creationId xmlns:p14="http://schemas.microsoft.com/office/powerpoint/2010/main" val="17376491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A503D895-712F-4E57-8EC9-6C101AFB1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0040"/>
            <a:ext cx="86868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F434BFC1-B0AB-4DD8-ABA2-167CA1CB2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0080"/>
            <a:ext cx="9601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From self-taught beginnings in Tokyo to the founding of Schole Records</a:t>
            </a:r>
          </a:p>
        </p:txBody>
      </p:sp>
      <p:pic>
        <p:nvPicPr>
          <p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0E8C9B63-F0A3-420D-8934-BD610C03FB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62eaeb62714d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07040" y="274320"/>
            <a:ext cx="1005840" cy="1005840"/>
          </a:xfrm>
          <a:prstGeom xmlns:a="http://schemas.openxmlformats.org/drawingml/2006/main" prst="rect">
            <a:avLst/>
          </a:prstGeom>
        </p:spPr>
      </p:pic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F07D02C0-D335-4EE8-A24A-5C9A3D37E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44752"/>
            <a:ext cx="11094415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5921D597-33B4-46D7-A6EE-CAAB5202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645920"/>
            <a:ext cx="3474720" cy="47548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b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1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ORIGINS AND EARLY DEVELOPMENT</a:t>
            </a:r>
          </a:p>
          <a:p xmlns:a="http://schemas.openxmlformats.org/drawingml/2006/main">
            <a:pPr>
              <a:spcBef>
                <a:spcPts val="600"/>
              </a:spcBef>
              <a:spcAft>
                <a:spcPts val="1200"/>
              </a:spcAft>
              <a:buNone/>
              <a:defRPr sz="16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Born in Tokyo on 6 June 1985</a:t>
            </a:r>
          </a:p>
          <a:p xmlns:a="http://schemas.openxmlformats.org/drawingml/2006/main">
            <a:pPr>
              <a:spcBef>
                <a:spcPts val="4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• He began studying piano at the age of three.</a:t>
            </a:r>
            <a:br/>
            <a:r>
              <a:t>• As a composer, he is entirely self-taught. He returned to music production during university in the early 2000s.</a:t>
            </a:r>
            <a:br/>
            <a:r>
              <a:t>• His musical development took place outside traditional academic circles.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89A89ADF-DDF4-4F38-A9E5-1F3CC5AB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544" y="1645920"/>
            <a:ext cx="3474720" cy="47548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b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1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INTERNATIONAL DEBUT (2007)</a:t>
            </a:r>
          </a:p>
          <a:p xmlns:a="http://schemas.openxmlformats.org/drawingml/2006/main">
            <a:pPr>
              <a:spcBef>
                <a:spcPts val="600"/>
              </a:spcBef>
              <a:spcAft>
                <a:spcPts val="1200"/>
              </a:spcAft>
              <a:buNone/>
              <a:defRPr sz="16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Album: It’s On Everything</a:t>
            </a:r>
          </a:p>
          <a:p xmlns:a="http://schemas.openxmlformats.org/drawingml/2006/main">
            <a:pPr>
              <a:spcBef>
                <a:spcPts val="4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• Released in 2007 by the Australian label Someone Good, founded by Lawrence English of Room40.</a:t>
            </a:r>
            <a:br/>
            <a:r>
              <a:t>• Created while he was still at university.</a:t>
            </a:r>
            <a:br/>
            <a:r>
              <a:t>• Its intimate style quickly attracted international critical attention.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EDBD0D08-20EF-4A70-8338-BD124742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1645920"/>
            <a:ext cx="3474720" cy="47548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b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1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FOUNDING SCHOLE RECORDS</a:t>
            </a:r>
          </a:p>
          <a:p xmlns:a="http://schemas.openxmlformats.org/drawingml/2006/main">
            <a:pPr>
              <a:spcBef>
                <a:spcPts val="600"/>
              </a:spcBef>
              <a:spcAft>
                <a:spcPts val="1200"/>
              </a:spcAft>
              <a:buNone/>
              <a:defRPr sz="16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Independent label and production company</a:t>
            </a:r>
          </a:p>
          <a:p xmlns:a="http://schemas.openxmlformats.org/drawingml/2006/main">
            <a:pPr>
              <a:spcBef>
                <a:spcPts val="4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• Founded in Tokyo in 2007 out of a desire for artistic independence.</a:t>
            </a:r>
            <a:br/>
            <a:r>
              <a:t>• The name comes from the Greek scholē, meaning leisure and creative time.</a:t>
            </a:r>
            <a:br/>
            <a:r>
              <a:t>• It became an international reference point for ambient, neoclassical and contemporary instrumental music.</a:t>
            </a:r>
          </a:p>
        </p:txBody>
      </p:sp>
    </p:spTree>
    <p:extLst>
      <p:ext uri="{BB962C8B-B14F-4D97-AF65-F5344CB8AC3E}">
        <p14:creationId xmlns:p14="http://schemas.microsoft.com/office/powerpoint/2010/main" val="3655162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5F5F3935-7D9D-4887-832E-FDBB3F4D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0040"/>
            <a:ext cx="86868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FE33C9B-1C63-4903-9CF2-A2B603547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0080"/>
            <a:ext cx="9601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A period of illness turns music into a restorative form of breathing</a:t>
            </a:r>
          </a:p>
        </p:txBody>
      </p:sp>
      <p:pic>
        <p:nvPicPr>
          <p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2D209E8A-19A4-4502-9829-B319A48481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e682530d44fc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07040" y="274320"/>
            <a:ext cx="1005840" cy="1005840"/>
          </a:xfrm>
          <a:prstGeom xmlns:a="http://schemas.openxmlformats.org/drawingml/2006/main" prst="rect">
            <a:avLst/>
          </a:prstGeom>
        </p:spPr>
      </p:pic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0AD67418-6A8F-4F75-85EF-1D237C75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44752"/>
            <a:ext cx="11094415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BCB1C830-C1FC-4622-8204-BD48DD27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691640"/>
            <a:ext cx="3383280" cy="20116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182880" tIns="182880" rIns="182880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1. Illness and isolation</a:t>
            </a:r>
          </a:p>
          <a:p xmlns:a="http://schemas.openxmlformats.org/drawingml/2006/main">
            <a:pPr>
              <a:spcBef>
                <a:spcPts val="8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In his early twenties, illness kept him away from university for about six months and created a profound need for introspection.</a:t>
            </a:r>
          </a:p>
        </p:txBody>
      </p:sp>
      <p:sp>
        <p:nvSpPr>
          <p:cNvPr id="7" name="Right Arrow 6">
            <a:extLst xmlns:a="http://schemas.openxmlformats.org/drawingml/2006/main">
              <a:ext uri="{FF2B5EF4-FFF2-40B4-BE49-F238E27FC236}">
                <a16:creationId xmlns:a16="http://schemas.microsoft.com/office/drawing/2014/main" id="{344A00B4-AD85-4A20-BBAC-F4F6DD4C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360" y="2468880"/>
            <a:ext cx="274320" cy="4572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D51DFB89-B96E-4E1D-BEE7-27554AEC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1691640"/>
            <a:ext cx="3383280" cy="20116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182880" tIns="182880" rIns="182880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2. Field recordings</a:t>
            </a:r>
          </a:p>
          <a:p xmlns:a="http://schemas.openxmlformats.org/drawingml/2006/main">
            <a:pPr>
              <a:spcBef>
                <a:spcPts val="8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Walking near his home with a portable recorder, he captured the sounds of nature and the city: rain, wind, laughter and everyday voices.</a:t>
            </a:r>
          </a:p>
        </p:txBody>
      </p:sp>
      <p:sp>
        <p:nvSpPr>
          <p:cNvPr id="9" name="Right Arrow 8">
            <a:extLst xmlns:a="http://schemas.openxmlformats.org/drawingml/2006/main">
              <a:ext uri="{FF2B5EF4-FFF2-40B4-BE49-F238E27FC236}">
                <a16:creationId xmlns:a16="http://schemas.microsoft.com/office/drawing/2014/main" id="{C42CAE53-6978-485F-97D0-96A0D467B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2468880"/>
            <a:ext cx="274320" cy="4572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1187EE2B-D8DC-4869-87F9-B127626CB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691640"/>
            <a:ext cx="3383280" cy="20116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182880" tIns="182880" rIns="182880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3. Self-healing and breath</a:t>
            </a:r>
          </a:p>
          <a:p xmlns:a="http://schemas.openxmlformats.org/drawingml/2006/main">
            <a:pPr>
              <a:spcBef>
                <a:spcPts val="8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He wove environmental sounds into piano improvisations. Composition became a means of healing and personal rehabilitation.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4CA53DE5-F96B-4C66-B96E-09B69773F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977639"/>
            <a:ext cx="11094415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2540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74320" tIns="274320" rIns="274320" anchor="ctr"/>
          <a:lstStyle xmlns:a="http://schemas.openxmlformats.org/drawingml/2006/main"/>
          <a:p xmlns:a="http://schemas.openxmlformats.org/drawingml/2006/main">
            <a:pPr algn="ctr">
              <a:buNone/>
              <a:defRPr sz="11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THE ARTIST’S KEY STATEMENT</a:t>
            </a:r>
          </a:p>
          <a:p xmlns:a="http://schemas.openxmlformats.org/drawingml/2006/main">
            <a:pPr>
              <a:spcBef>
                <a:spcPts val="600"/>
              </a:spcBef>
              <a:buNone/>
              <a:defRPr sz="1700" i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“My original reason for making music was, ultimately, to heal myself: a kind of rehabilitation technique. It is still part of my daily life, or perhaps an extension of it. For me, it is just like breathing.”</a:t>
            </a:r>
          </a:p>
          <a:p xmlns:a="http://schemas.openxmlformats.org/drawingml/2006/main">
            <a:pPr>
              <a:spcBef>
                <a:spcPts val="1000"/>
              </a:spcBef>
              <a:buNone/>
              <a:defRPr sz="1200">
                <a:solidFill>
                  <a:srgbClr val="A0AAC0"/>
                </a:solidFill>
                <a:latin typeface="Verdana"/>
                <a:ea typeface="Verdana"/>
                <a:cs typeface="Verdana"/>
              </a:defRPr>
            </a:pPr>
            <a:r>
              <a:t>Akira Kosemura, on the intimate nature of his art</a:t>
            </a:r>
          </a:p>
        </p:txBody>
      </p:sp>
    </p:spTree>
    <p:extLst>
      <p:ext uri="{BB962C8B-B14F-4D97-AF65-F5344CB8AC3E}">
        <p14:creationId xmlns:p14="http://schemas.microsoft.com/office/powerpoint/2010/main" val="9818750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8D4F459C-265A-4CA7-B83F-04A14E68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0040"/>
            <a:ext cx="86868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8E28F852-E07C-4E9D-BDC8-A47E4FB6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0080"/>
            <a:ext cx="9601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Nature and the imperfections of felt piano shape a poetics of silence</a:t>
            </a:r>
          </a:p>
        </p:txBody>
      </p:sp>
      <p:pic>
        <p:nvPicPr>
          <p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873D448B-C5C9-43EB-9418-131E51B4D2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7505f4fead49f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07040" y="274320"/>
            <a:ext cx="1005840" cy="1005840"/>
          </a:xfrm>
          <a:prstGeom xmlns:a="http://schemas.openxmlformats.org/drawingml/2006/main" prst="rect">
            <a:avLst/>
          </a:prstGeom>
        </p:spPr>
      </p:pic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50B1664-D38A-4125-90F4-08BAF61F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44752"/>
            <a:ext cx="11094415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F4EA801A-78CD-44AE-A7B2-F21437A4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645920"/>
            <a:ext cx="5303520" cy="22402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6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NATURE AND THE SEASONS</a:t>
            </a:r>
          </a:p>
          <a:p xmlns:a="http://schemas.openxmlformats.org/drawingml/2006/main">
            <a:pPr>
              <a:spcBef>
                <a:spcPts val="8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Inspired by Japan’s natural cycles: the atmosphere of the seasons and the sound of rain and wind. He regards human beings as one part of nature.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E9D351B6-02FA-43A6-AE76-A8247F54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9535" y="1645920"/>
            <a:ext cx="5303520" cy="22402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6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A WABI-SABI AESTHETIC</a:t>
            </a:r>
          </a:p>
          <a:p xmlns:a="http://schemas.openxmlformats.org/drawingml/2006/main">
            <a:pPr>
              <a:spcBef>
                <a:spcPts val="8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He embraces organic imperfection, recording the mechanical sounds of felt-piano keys, traces of air and quiet clicks rather than pursuing a sterile studio sound.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297E153D-C812-4DAD-B69B-1B1BB160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069080"/>
            <a:ext cx="5303520" cy="22402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6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THE VALUE OF SILENCE</a:t>
            </a:r>
          </a:p>
          <a:p xmlns:a="http://schemas.openxmlformats.org/drawingml/2006/main">
            <a:pPr>
              <a:spcBef>
                <a:spcPts val="8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Silence and pauses carry the same musical weight as the notes. His work leaves interpretive space for the listener.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699B4D2B-5F59-4D0A-9E3A-3E556796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9535" y="4069080"/>
            <a:ext cx="5303520" cy="22402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6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A TURN TOWARDS THE FUTURE</a:t>
            </a:r>
          </a:p>
          <a:p xmlns:a="http://schemas.openxmlformats.org/drawingml/2006/main">
            <a:pPr>
              <a:spcBef>
                <a:spcPts val="8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After the birth of his son, his music moved beyond personal introspection towards a message for future generations, a central theme of MIRAI.</a:t>
            </a:r>
          </a:p>
        </p:txBody>
      </p:sp>
    </p:spTree>
    <p:extLst>
      <p:ext uri="{BB962C8B-B14F-4D97-AF65-F5344CB8AC3E}">
        <p14:creationId xmlns:p14="http://schemas.microsoft.com/office/powerpoint/2010/main" val="9835451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77BA56AA-5948-49A4-A9B7-4A23AC981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0040"/>
            <a:ext cx="86868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F614AE1A-F919-43DE-BBBA-111CFE7A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0080"/>
            <a:ext cx="9601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From Spotify recognition to Decca Records and Universal Music</a:t>
            </a:r>
          </a:p>
        </p:txBody>
      </p:sp>
      <p:pic>
        <p:nvPicPr>
          <p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9A968957-B34E-4F44-8C73-80832BF242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5335bd98be498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07040" y="274320"/>
            <a:ext cx="1005840" cy="1005840"/>
          </a:xfrm>
          <a:prstGeom xmlns:a="http://schemas.openxmlformats.org/drawingml/2006/main" prst="rect">
            <a:avLst/>
          </a:prstGeom>
        </p:spPr>
      </p:pic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8A36C9E-D850-4872-B88B-567CA76C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44752"/>
            <a:ext cx="11094415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8F9AC83D-4F2F-41DC-AEFF-B9C5153A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645920"/>
            <a:ext cx="5303520" cy="46634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74320" tIns="274320" rIns="27432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INTERNATIONAL MILESTONES AND MAJOR-LABEL AGREEMENTS</a:t>
            </a:r>
          </a:p>
          <a:p xmlns:a="http://schemas.openxmlformats.org/drawingml/2006/main">
            <a:pPr>
              <a:spcBef>
                <a:spcPts val="1000"/>
              </a:spcBef>
              <a:buNone/>
              <a:defRPr sz="14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Spotify Top 10 rankings (2017–2018)</a:t>
            </a:r>
          </a:p>
          <a:p xmlns:a="http://schemas.openxmlformats.org/drawingml/2006/main">
            <a:pPr>
              <a:spcBef>
                <a:spcPts val="2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For two consecutive years, his work appeared in Spotify’s Top 10 Japanese artists and songs most streamed outside Japan.</a:t>
            </a:r>
          </a:p>
          <a:p xmlns:a="http://schemas.openxmlformats.org/drawingml/2006/main">
            <a:pPr>
              <a:spcBef>
                <a:spcPts val="1000"/>
              </a:spcBef>
              <a:buNone/>
              <a:defRPr sz="14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Decca Records and Universal agreement (2022)</a:t>
            </a:r>
          </a:p>
          <a:p xmlns:a="http://schemas.openxmlformats.org/drawingml/2006/main">
            <a:pPr>
              <a:spcBef>
                <a:spcPts val="2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He signed a global agreement with Decca Records and Decca Publishing, one of the world’s most established classical-music labels.</a:t>
            </a:r>
          </a:p>
          <a:p xmlns:a="http://schemas.openxmlformats.org/drawingml/2006/main">
            <a:pPr>
              <a:spcBef>
                <a:spcPts val="1000"/>
              </a:spcBef>
              <a:buNone/>
              <a:defRPr sz="14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First major-label album: SEASONS (2023)</a:t>
            </a:r>
          </a:p>
          <a:p xmlns:a="http://schemas.openxmlformats.org/drawingml/2006/main">
            <a:pPr>
              <a:spcBef>
                <a:spcPts val="2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Released by Decca/UMG on 30 June 2023, the album reflects the four Japanese seasons and expanded his international neoclassical audience.</a:t>
            </a:r>
          </a:p>
          <a:p xmlns:a="http://schemas.openxmlformats.org/drawingml/2006/main">
            <a:pPr>
              <a:spcBef>
                <a:spcPts val="1000"/>
              </a:spcBef>
              <a:buNone/>
              <a:defRPr sz="14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One of Asia’s widely heard contemporary composers</a:t>
            </a:r>
          </a:p>
          <a:p xmlns:a="http://schemas.openxmlformats.org/drawingml/2006/main">
            <a:pPr>
              <a:spcBef>
                <a:spcPts val="2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His catalogue has passed 100 million streams worldwide, establishing him as an important Asian voice in contemporary classical music.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A0D6114C-B766-43BD-B036-8EC23147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645920"/>
            <a:ext cx="5303520" cy="46634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74320" tIns="274320" rIns="27432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INTERNATIONAL PRESS AND COLLABORATIONS</a:t>
            </a:r>
          </a:p>
          <a:p xmlns:a="http://schemas.openxmlformats.org/drawingml/2006/main">
            <a:pPr>
              <a:spcBef>
                <a:spcPts val="1000"/>
              </a:spcBef>
              <a:buNone/>
              <a:defRPr sz="14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Pitchfork (USA)</a:t>
            </a:r>
          </a:p>
          <a:p xmlns:a="http://schemas.openxmlformats.org/drawingml/2006/main">
            <a:pPr>
              <a:spcBef>
                <a:spcPts val="2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“His melody seems circumscribed and boundless at once … a beautifully refined work that feels impossible to tire of.”</a:t>
            </a:r>
          </a:p>
          <a:p xmlns:a="http://schemas.openxmlformats.org/drawingml/2006/main">
            <a:pPr>
              <a:spcBef>
                <a:spcPts val="1000"/>
              </a:spcBef>
              <a:buNone/>
              <a:defRPr sz="14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Sampled by John Legend (2022)</a:t>
            </a:r>
          </a:p>
          <a:p xmlns:a="http://schemas.openxmlformats.org/drawingml/2006/main">
            <a:pPr>
              <a:spcBef>
                <a:spcPts val="2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John Legend sampled Kosemura’s music in “The Other Ones feat. Rapsody”, included on LEGEND.</a:t>
            </a:r>
          </a:p>
          <a:p xmlns:a="http://schemas.openxmlformats.org/drawingml/2006/main">
            <a:pPr>
              <a:spcBef>
                <a:spcPts val="1000"/>
              </a:spcBef>
              <a:buNone/>
              <a:defRPr sz="14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Gilles Peterson &amp; FACT Magazine</a:t>
            </a:r>
          </a:p>
          <a:p xmlns:a="http://schemas.openxmlformats.org/drawingml/2006/main">
            <a:pPr>
              <a:spcBef>
                <a:spcPts val="2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Gilles Peterson called his work “Fantastic stuff!”, while FACT Magazine described the music as peaceful and evocative.</a:t>
            </a:r>
          </a:p>
          <a:p xmlns:a="http://schemas.openxmlformats.org/drawingml/2006/main">
            <a:pPr>
              <a:spcBef>
                <a:spcPts val="1000"/>
              </a:spcBef>
              <a:buNone/>
              <a:defRPr sz="14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Collaboration with Devendra Banhart</a:t>
            </a:r>
          </a:p>
          <a:p xmlns:a="http://schemas.openxmlformats.org/drawingml/2006/main">
            <a:pPr>
              <a:spcBef>
                <a:spcPts val="2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He co-produced the single “Someday”, and Devendra Banhart later appeared on the vocal project MIRAI (2025).</a:t>
            </a:r>
          </a:p>
        </p:txBody>
      </p:sp>
    </p:spTree>
    <p:extLst>
      <p:ext uri="{BB962C8B-B14F-4D97-AF65-F5344CB8AC3E}">
        <p14:creationId xmlns:p14="http://schemas.microsoft.com/office/powerpoint/2010/main" val="15582012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91D60B79-9A3A-4FDF-88D5-40549F02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0040"/>
            <a:ext cx="86868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B224A3E-33E2-4484-ADF8-441F1A05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0080"/>
            <a:ext cx="96012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More than 100 productions across film, television, games and international brands</a:t>
            </a:r>
          </a:p>
        </p:txBody>
      </p:sp>
      <p:pic>
        <p:nvPicPr>
          <p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EF4799A3-AE0D-4CC1-BF4F-E348E624A4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c539e151ff490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07040" y="274320"/>
            <a:ext cx="1005840" cy="1005840"/>
          </a:xfrm>
          <a:prstGeom xmlns:a="http://schemas.openxmlformats.org/drawingml/2006/main" prst="rect">
            <a:avLst/>
          </a:prstGeom>
        </p:spPr>
      </p:pic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4F3CE06-4EE8-448C-B157-0955DEED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44752"/>
            <a:ext cx="11094415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583263E5-DFF0-4809-8EBD-1D429E0F7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645920"/>
            <a:ext cx="5303520" cy="22402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AUTEUR CINEMA</a:t>
            </a:r>
          </a:p>
          <a:p xmlns:a="http://schemas.openxmlformats.org/drawingml/2006/main">
            <a:pPr>
              <a:spcBef>
                <a:spcPts val="6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• True Mothers (Asa ga Kuru, 2020), directed by Naomi Kawase, was selected for the 2020 Cannes Film Festival.</a:t>
            </a:r>
            <a:br/>
            <a:r>
              <a:t>• Fragments of The Last Will (Toho, 2022).</a:t>
            </a:r>
            <a:br/>
            <a:r>
              <a:t>• Rudy (2021), winner of Best Feature Film at the Birmingham Film Festival.</a:t>
            </a:r>
            <a:br/>
            <a:r>
              <a:t>• The Boy and the Dog (2025).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A7F8B146-EFCE-4559-863F-465450E8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9535" y="1645920"/>
            <a:ext cx="5303520" cy="22402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TELEVISION AND NETFLIX</a:t>
            </a:r>
          </a:p>
          <a:p xmlns:a="http://schemas.openxmlformats.org/drawingml/2006/main">
            <a:pPr>
              <a:spcBef>
                <a:spcPts val="6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• Love Is__ (2018), a Hollywood-produced drama series for the OWN network.</a:t>
            </a:r>
            <a:br/>
            <a:r>
              <a:t>• Chugakusei Nikki (TBS, 2018).</a:t>
            </a:r>
            <a:br/>
            <a:r>
              <a:t>• This Is I (2026), an original Netflix film score with 25 neoclassical works for piano and orchestra.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D9F23017-6656-4F6E-B42C-63576AA0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069080"/>
            <a:ext cx="5303520" cy="22402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ANIME AND VIDEO GAMES</a:t>
            </a:r>
          </a:p>
          <a:p xmlns:a="http://schemas.openxmlformats.org/drawingml/2006/main">
            <a:pPr>
              <a:spcBef>
                <a:spcPts val="6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• Jack Jeanne (2021), a Nintendo Switch game created by Sui Ishida, the creator of Tokyo Ghoul.</a:t>
            </a:r>
            <a:br/>
            <a:r>
              <a:t>• Blue Orchestra (Ao no Orchestra, 2023).</a:t>
            </a:r>
            <a:br/>
            <a:r>
              <a:t>• Honey Lemon Soda (2025) &amp; Summer Ghost.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1CD890F9-41A8-4452-96FD-0ECB361FE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9535" y="4069080"/>
            <a:ext cx="5303520" cy="22402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228600" rIns="228600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INTERNATIONAL BRANDS AND EVENTS</a:t>
            </a:r>
          </a:p>
          <a:p xmlns:a="http://schemas.openxmlformats.org/drawingml/2006/main">
            <a:pPr>
              <a:spcBef>
                <a:spcPts val="600"/>
              </a:spcBef>
              <a:buNone/>
              <a:defRPr sz="12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• SK-II Studio documentary The Center Lane, directed by Cannes award-winner Hirokazu Koreeda.</a:t>
            </a:r>
            <a:br/>
            <a:r>
              <a:t>• Runway music for TAKAHIROMIYASHITA The Soloist and work for Land Rover, La Mer, L’Occitane, Nikon, Rado and the Japan Pavilion at Expo Milano.</a:t>
            </a:r>
          </a:p>
        </p:txBody>
      </p:sp>
    </p:spTree>
    <p:extLst>
      <p:ext uri="{BB962C8B-B14F-4D97-AF65-F5344CB8AC3E}">
        <p14:creationId xmlns:p14="http://schemas.microsoft.com/office/powerpoint/2010/main" val="1051450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26B963EA-4B8D-4351-A23E-F54A88A9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0040"/>
            <a:ext cx="86868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FDDE3A83-A2B8-4AE5-917E-021AA270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0080"/>
            <a:ext cx="9601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From It’s On Everything to the vocal project MIRAI and beyond</a:t>
            </a:r>
          </a:p>
        </p:txBody>
      </p:sp>
      <p:pic>
        <p:nvPicPr>
          <p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657C76E0-39BE-454C-B80E-5346BEF6B8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81ac81070746e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07040" y="274320"/>
            <a:ext cx="1005840" cy="1005840"/>
          </a:xfrm>
          <a:prstGeom xmlns:a="http://schemas.openxmlformats.org/drawingml/2006/main" prst="rect">
            <a:avLst/>
          </a:prstGeom>
        </p:spPr>
      </p:pic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C6E100D6-2B3C-4328-A813-91AD698C2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44752"/>
            <a:ext cx="11094415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graphicFrame>
        <p:nvGraphicFramePr>
          <p:cNvPr id="6" name="Table 5">
            <a:extLst xmlns:a="http://schemas.openxmlformats.org/drawingml/2006/main">
              <a:ext uri="{FF2B5EF4-FFF2-40B4-BE49-F238E27FC236}">
                <a16:creationId xmlns:a16="http://schemas.microsoft.com/office/drawing/2014/main" id="{8F3930B5-1D56-4B5A-AB72-91AF9D191883}"/>
              </a:ext>
            </a:extLst>
          </p:cNvPr>
          <p:cNvGraphicFramePr/>
          <p:nvPr/>
        </p:nvGraphicFramePr>
        <p:xfrm>
          <a:off xmlns:a="http://schemas.openxmlformats.org/drawingml/2006/main" x="548640" y="1645920"/>
          <a:ext xmlns:a="http://schemas.openxmlformats.org/drawingml/2006/main" cx="11094415" cy="466344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3474720"/>
                <a:gridCol w="2926080"/>
                <a:gridCol w="3596335"/>
              </a:tblGrid>
              <a:tr h="582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0A1128"/>
                          </a:solidFill>
                          <a:latin typeface="Verdana"/>
                          <a:ea typeface="Verdana"/>
                          <a:cs typeface="Verdana"/>
                        </a:rPr>
                        <a:t>YEAR</a:t>
                      </a:r>
                    </a:p>
                  </a:txBody>
                  <a:tcPr marL="137160" marR="137160" marT="91440" marB="91440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0A1128"/>
                          </a:solidFill>
                          <a:latin typeface="Verdana"/>
                          <a:ea typeface="Verdana"/>
                          <a:cs typeface="Verdana"/>
                        </a:rPr>
                        <a:t>WORK / ALBUM</a:t>
                      </a:r>
                    </a:p>
                  </a:txBody>
                  <a:tcPr marL="137160" marR="137160" marT="91440" marB="91440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0A1128"/>
                          </a:solidFill>
                          <a:latin typeface="Verdana"/>
                          <a:ea typeface="Verdana"/>
                          <a:cs typeface="Verdana"/>
                        </a:rPr>
                        <a:t>LABEL / DISTRIBUTION</a:t>
                      </a:r>
                    </a:p>
                  </a:txBody>
                  <a:tcPr marL="137160" marR="137160" marT="91440" marB="91440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0A1128"/>
                          </a:solidFill>
                          <a:latin typeface="Verdana"/>
                          <a:ea typeface="Verdana"/>
                          <a:cs typeface="Verdana"/>
                        </a:rPr>
                        <a:t>KEY NOTES</a:t>
                      </a:r>
                    </a:p>
                  </a:txBody>
                  <a:tcPr marL="137160" marR="137160" marT="91440" marB="91440">
                    <a:solidFill>
                      <a:srgbClr val="D4AF37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2007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200" b="1">
                          <a:solidFill>
                            <a:srgbClr val="EBC85F"/>
                          </a:solidFill>
                          <a:latin typeface="Georgia"/>
                          <a:ea typeface="Georgia"/>
                          <a:cs typeface="Georgia"/>
                        </a:rPr>
                        <a:t>It’s On Everything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Someone Good (Australia) / Schole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Solo debut joining piano with field recordings.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2008–10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200" b="1">
                          <a:solidFill>
                            <a:srgbClr val="EBC85F"/>
                          </a:solidFill>
                          <a:latin typeface="Georgia"/>
                          <a:ea typeface="Georgia"/>
                          <a:cs typeface="Georgia"/>
                        </a:rPr>
                        <a:t>Polaroid Piano / Grassland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Schole Records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Polaroid Piano defines an intimate felt-piano style with mechanical and environmental sound.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2017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200" b="1">
                          <a:solidFill>
                            <a:srgbClr val="EBC85F"/>
                          </a:solidFill>
                          <a:latin typeface="Georgia"/>
                          <a:ea typeface="Georgia"/>
                          <a:cs typeface="Georgia"/>
                        </a:rPr>
                        <a:t>In The Dark Woods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Schole / 1631 Recordings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A misted blend of piano, Wurlitzer, synthesiser and string quartet.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2020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200" b="1">
                          <a:solidFill>
                            <a:srgbClr val="EBC85F"/>
                          </a:solidFill>
                          <a:latin typeface="Georgia"/>
                          <a:ea typeface="Georgia"/>
                          <a:cs typeface="Georgia"/>
                        </a:rPr>
                        <a:t>True Mothers (Asa ga Kuru) OST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Schole Records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Film score for Naomi Kawase’s Cannes 2020 selection.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2022–23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200" b="1">
                          <a:solidFill>
                            <a:srgbClr val="EBC85F"/>
                          </a:solidFill>
                          <a:latin typeface="Georgia"/>
                          <a:ea typeface="Georgia"/>
                          <a:cs typeface="Georgia"/>
                        </a:rPr>
                        <a:t>SEASONS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Decca Records / Universal Music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First major-label album, with 12 pieces inspired by Japan’s four seasons.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2024–25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200" b="1">
                          <a:solidFill>
                            <a:srgbClr val="EBC85F"/>
                          </a:solidFill>
                          <a:latin typeface="Georgia"/>
                          <a:ea typeface="Georgia"/>
                          <a:cs typeface="Georgia"/>
                        </a:rPr>
                        <a:t>MIRAI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Decca Records / Universal Music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First large-scale vocal project, featuring Devendra Banhart, Mr Hudson and Baths.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1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2026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200" b="1">
                          <a:solidFill>
                            <a:srgbClr val="EBC85F"/>
                          </a:solidFill>
                          <a:latin typeface="Georgia"/>
                          <a:ea typeface="Georgia"/>
                          <a:cs typeface="Georgia"/>
                        </a:rPr>
                        <a:t>This Is I / Reach for NAGA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Decca / Netflix Music / Schole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100" b="0">
                          <a:solidFill>
                            <a:srgbClr val="FAFAF2"/>
                          </a:solidFill>
                          <a:latin typeface="Verdana"/>
                          <a:ea typeface="Verdana"/>
                          <a:cs typeface="Verdana"/>
                        </a:rPr>
                        <a:t>Original Netflix score and a live improvisation album recorded in Myanmar.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7095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1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8D78E56A-6921-451C-8DA1-DD40D2A64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0040"/>
            <a:ext cx="86868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FE8C70CC-6813-4448-A704-7F7C095B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40080"/>
            <a:ext cx="9601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AFAF2"/>
                </a:solidFill>
                <a:latin typeface="Georgia"/>
                <a:ea typeface="Georgia"/>
                <a:cs typeface="Georgia"/>
              </a:defRPr>
            </a:pPr>
            <a:r>
              <a:t>Akira Kosemura and Radio Kerokrall’s sound of inner peace</a:t>
            </a:r>
          </a:p>
        </p:txBody>
      </p:sp>
      <p:pic>
        <p:nvPicPr>
          <p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CA38D1C5-36C4-4B68-8916-F8007AFF64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6fce24bedb483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07040" y="274320"/>
            <a:ext cx="1005840" cy="1005840"/>
          </a:xfrm>
          <a:prstGeom xmlns:a="http://schemas.openxmlformats.org/drawingml/2006/main" prst="rect">
            <a:avLst/>
          </a:prstGeom>
        </p:spPr>
      </p:pic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47AB17C-8ADC-4A44-88E1-A68A8B64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44752"/>
            <a:ext cx="11094415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755452B9-2D9E-469A-8BAB-8B2373A9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645920"/>
            <a:ext cx="9448495" cy="4572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31D3B"/>
          </a:solidFill>
          <a:ln xmlns:a="http://schemas.openxmlformats.org/drawingml/2006/main" w="2540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365760" tIns="365760" rIns="365760" anchor="ctr"/>
          <a:lstStyle xmlns:a="http://schemas.openxmlformats.org/drawingml/2006/main"/>
          <a:p xmlns:a="http://schemas.openxmlformats.org/drawingml/2006/main">
            <a:pPr algn="ctr">
              <a:buNone/>
              <a:defRPr sz="13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THE RADIO KEROKRALL ECHO — THE SOUND OF INNER PEACE</a:t>
            </a:r>
          </a:p>
          <a:p xmlns:a="http://schemas.openxmlformats.org/drawingml/2006/main">
            <a:pPr algn="ctr">
              <a:spcBef>
                <a:spcPts val="1400"/>
              </a:spcBef>
              <a:buNone/>
              <a:defRPr sz="17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A bridge between East and West</a:t>
            </a:r>
          </a:p>
          <a:p xmlns:a="http://schemas.openxmlformats.org/drawingml/2006/main">
            <a:pPr algn="ctr">
              <a:spcBef>
                <a:spcPts val="4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He brings Japanese minimalist and contemplative aesthetics into dialogue with Western neoclassical forms, creating a universal musical language.</a:t>
            </a:r>
          </a:p>
          <a:p xmlns:a="http://schemas.openxmlformats.org/drawingml/2006/main">
            <a:pPr algn="ctr">
              <a:spcBef>
                <a:spcPts val="1400"/>
              </a:spcBef>
              <a:buNone/>
              <a:defRPr sz="17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Restorative sound</a:t>
            </a:r>
          </a:p>
          <a:p xmlns:a="http://schemas.openxmlformats.org/drawingml/2006/main">
            <a:pPr algn="ctr">
              <a:spcBef>
                <a:spcPts val="4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Music that began as self-healing continues to offer calm, rest and deep reflection to listeners around the world.</a:t>
            </a:r>
          </a:p>
          <a:p xmlns:a="http://schemas.openxmlformats.org/drawingml/2006/main">
            <a:pPr algn="ctr">
              <a:spcBef>
                <a:spcPts val="1400"/>
              </a:spcBef>
              <a:buNone/>
              <a:defRPr sz="1700" b="1">
                <a:solidFill>
                  <a:srgbClr val="EBC85F"/>
                </a:solidFill>
                <a:latin typeface="Georgia"/>
                <a:ea typeface="Georgia"/>
                <a:cs typeface="Georgia"/>
              </a:defRPr>
            </a:pPr>
            <a:r>
              <a:t>A natural presence within Radio Kerokrall</a:t>
            </a:r>
          </a:p>
          <a:p xmlns:a="http://schemas.openxmlformats.org/drawingml/2006/main">
            <a:pPr algn="ctr">
              <a:spcBef>
                <a:spcPts val="400"/>
              </a:spcBef>
              <a:buNone/>
              <a:defRPr sz="1300">
                <a:solidFill>
                  <a:srgbClr val="FAFAF2"/>
                </a:solidFill>
                <a:latin typeface="Verdana"/>
                <a:ea typeface="Verdana"/>
                <a:cs typeface="Verdana"/>
              </a:defRPr>
            </a:pPr>
            <a:r>
              <a:t>His sustained attention to silence, natural cycles and the beauty of imperfection makes his work especially close to Radio Kerokrall’s editorial identity.</a:t>
            </a:r>
          </a:p>
        </p:txBody>
      </p:sp>
    </p:spTree>
    <p:extLst>
      <p:ext uri="{BB962C8B-B14F-4D97-AF65-F5344CB8AC3E}">
        <p14:creationId xmlns:p14="http://schemas.microsoft.com/office/powerpoint/2010/main" val="1245942688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2026-10-13T12:39:56.7460000Z</dcterms:created>
  <dcterms:modified xsi:type="dcterms:W3CDTF">2026-10-13T12:39:56.7460000Z</dcterms:modified>
</coreProperties>
</file>